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06" r:id="rId12"/>
    <p:sldId id="307" r:id="rId13"/>
    <p:sldId id="30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3" r:id="rId24"/>
    <p:sldId id="278" r:id="rId25"/>
    <p:sldId id="305" r:id="rId26"/>
    <p:sldId id="304" r:id="rId27"/>
    <p:sldId id="279" r:id="rId28"/>
    <p:sldId id="309" r:id="rId29"/>
    <p:sldId id="310" r:id="rId30"/>
    <p:sldId id="288" r:id="rId31"/>
    <p:sldId id="290" r:id="rId32"/>
    <p:sldId id="291" r:id="rId33"/>
    <p:sldId id="293" r:id="rId34"/>
    <p:sldId id="294" r:id="rId35"/>
    <p:sldId id="295" r:id="rId36"/>
    <p:sldId id="296" r:id="rId37"/>
    <p:sldId id="311" r:id="rId38"/>
    <p:sldId id="312" r:id="rId39"/>
    <p:sldId id="313" r:id="rId40"/>
    <p:sldId id="314" r:id="rId41"/>
    <p:sldId id="315" r:id="rId42"/>
    <p:sldId id="316" r:id="rId43"/>
    <p:sldId id="318" r:id="rId44"/>
    <p:sldId id="319" r:id="rId45"/>
    <p:sldId id="31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ad Moroz" initials="D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97"/>
  </p:normalViewPr>
  <p:slideViewPr>
    <p:cSldViewPr>
      <p:cViewPr varScale="1">
        <p:scale>
          <a:sx n="114" d="100"/>
          <a:sy n="114" d="100"/>
        </p:scale>
        <p:origin x="1517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BAA2E-A8C7-481C-8894-2C274557ADA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6A9518-4C14-4CEE-BAC9-84F2C9D47898}">
      <dgm:prSet/>
      <dgm:spPr/>
      <dgm:t>
        <a:bodyPr/>
        <a:lstStyle/>
        <a:p>
          <a:r>
            <a:rPr lang="ru-RU"/>
            <a:t>Пусть нам удалось построить контур (как обсуждали раньше), </a:t>
          </a:r>
          <a:endParaRPr lang="en-US"/>
        </a:p>
      </dgm:t>
    </dgm:pt>
    <dgm:pt modelId="{C270E8C4-3157-40A4-8D16-5EED3738E217}" type="parTrans" cxnId="{46F1A226-CCBA-49BA-B809-40221E7565C8}">
      <dgm:prSet/>
      <dgm:spPr/>
      <dgm:t>
        <a:bodyPr/>
        <a:lstStyle/>
        <a:p>
          <a:endParaRPr lang="en-US"/>
        </a:p>
      </dgm:t>
    </dgm:pt>
    <dgm:pt modelId="{D829C1B2-6572-4F3F-A737-9067121D5E3A}" type="sibTrans" cxnId="{46F1A226-CCBA-49BA-B809-40221E7565C8}">
      <dgm:prSet/>
      <dgm:spPr/>
      <dgm:t>
        <a:bodyPr/>
        <a:lstStyle/>
        <a:p>
          <a:endParaRPr lang="en-US"/>
        </a:p>
      </dgm:t>
    </dgm:pt>
    <dgm:pt modelId="{BFB5C4EC-F5A9-4412-8A0D-EC802231AB51}">
      <dgm:prSet/>
      <dgm:spPr/>
      <dgm:t>
        <a:bodyPr/>
        <a:lstStyle/>
        <a:p>
          <a:r>
            <a:rPr lang="ru-RU"/>
            <a:t>Мы можем построить выпуклый многоугольник, который этот контур охватывает</a:t>
          </a:r>
          <a:endParaRPr lang="en-US"/>
        </a:p>
      </dgm:t>
    </dgm:pt>
    <dgm:pt modelId="{486E6755-D1B7-4E03-ABE7-BFC968566207}" type="parTrans" cxnId="{BDB950CC-6D35-4846-BF00-D28866EB74BE}">
      <dgm:prSet/>
      <dgm:spPr/>
      <dgm:t>
        <a:bodyPr/>
        <a:lstStyle/>
        <a:p>
          <a:endParaRPr lang="en-US"/>
        </a:p>
      </dgm:t>
    </dgm:pt>
    <dgm:pt modelId="{6DE9ACBB-4456-4D2D-9E93-F725784AE972}" type="sibTrans" cxnId="{BDB950CC-6D35-4846-BF00-D28866EB74BE}">
      <dgm:prSet/>
      <dgm:spPr/>
      <dgm:t>
        <a:bodyPr/>
        <a:lstStyle/>
        <a:p>
          <a:endParaRPr lang="en-US"/>
        </a:p>
      </dgm:t>
    </dgm:pt>
    <dgm:pt modelId="{1A425F11-3189-43D6-81BC-DD475A222DFA}">
      <dgm:prSet/>
      <dgm:spPr/>
      <dgm:t>
        <a:bodyPr/>
        <a:lstStyle/>
        <a:p>
          <a:r>
            <a:rPr lang="ru-RU"/>
            <a:t>Если контур не замкнут мы замкнём разрывы</a:t>
          </a:r>
          <a:endParaRPr lang="en-US"/>
        </a:p>
      </dgm:t>
    </dgm:pt>
    <dgm:pt modelId="{656D8B64-5170-4C51-B071-4556C6AB1B48}" type="parTrans" cxnId="{86304D09-FC1C-4856-B25C-EB244FEA8FDA}">
      <dgm:prSet/>
      <dgm:spPr/>
      <dgm:t>
        <a:bodyPr/>
        <a:lstStyle/>
        <a:p>
          <a:endParaRPr lang="en-US"/>
        </a:p>
      </dgm:t>
    </dgm:pt>
    <dgm:pt modelId="{29AB03B4-7E33-4701-8F34-5D8A09A6AA44}" type="sibTrans" cxnId="{86304D09-FC1C-4856-B25C-EB244FEA8FDA}">
      <dgm:prSet/>
      <dgm:spPr/>
      <dgm:t>
        <a:bodyPr/>
        <a:lstStyle/>
        <a:p>
          <a:endParaRPr lang="en-US"/>
        </a:p>
      </dgm:t>
    </dgm:pt>
    <dgm:pt modelId="{C6A6D65C-E398-49FE-93E4-E60DBBC08398}" type="pres">
      <dgm:prSet presAssocID="{24ABAA2E-A8C7-481C-8894-2C274557ADA4}" presName="outerComposite" presStyleCnt="0">
        <dgm:presLayoutVars>
          <dgm:chMax val="5"/>
          <dgm:dir/>
          <dgm:resizeHandles val="exact"/>
        </dgm:presLayoutVars>
      </dgm:prSet>
      <dgm:spPr/>
    </dgm:pt>
    <dgm:pt modelId="{B9E11EFD-3F53-4932-B84F-9DA805251906}" type="pres">
      <dgm:prSet presAssocID="{24ABAA2E-A8C7-481C-8894-2C274557ADA4}" presName="dummyMaxCanvas" presStyleCnt="0">
        <dgm:presLayoutVars/>
      </dgm:prSet>
      <dgm:spPr/>
    </dgm:pt>
    <dgm:pt modelId="{C3BD8527-0731-4939-979A-85D35451847C}" type="pres">
      <dgm:prSet presAssocID="{24ABAA2E-A8C7-481C-8894-2C274557ADA4}" presName="ThreeNodes_1" presStyleLbl="node1" presStyleIdx="0" presStyleCnt="3">
        <dgm:presLayoutVars>
          <dgm:bulletEnabled val="1"/>
        </dgm:presLayoutVars>
      </dgm:prSet>
      <dgm:spPr/>
    </dgm:pt>
    <dgm:pt modelId="{088EA2CC-3167-4FC2-B098-3A2FF985B53B}" type="pres">
      <dgm:prSet presAssocID="{24ABAA2E-A8C7-481C-8894-2C274557ADA4}" presName="ThreeNodes_2" presStyleLbl="node1" presStyleIdx="1" presStyleCnt="3">
        <dgm:presLayoutVars>
          <dgm:bulletEnabled val="1"/>
        </dgm:presLayoutVars>
      </dgm:prSet>
      <dgm:spPr/>
    </dgm:pt>
    <dgm:pt modelId="{F6417DA8-B0BE-41CA-9B54-A3616A6B0625}" type="pres">
      <dgm:prSet presAssocID="{24ABAA2E-A8C7-481C-8894-2C274557ADA4}" presName="ThreeNodes_3" presStyleLbl="node1" presStyleIdx="2" presStyleCnt="3">
        <dgm:presLayoutVars>
          <dgm:bulletEnabled val="1"/>
        </dgm:presLayoutVars>
      </dgm:prSet>
      <dgm:spPr/>
    </dgm:pt>
    <dgm:pt modelId="{600B2DC3-F30E-4908-9377-92FA4EA8AA34}" type="pres">
      <dgm:prSet presAssocID="{24ABAA2E-A8C7-481C-8894-2C274557ADA4}" presName="ThreeConn_1-2" presStyleLbl="fgAccFollowNode1" presStyleIdx="0" presStyleCnt="2">
        <dgm:presLayoutVars>
          <dgm:bulletEnabled val="1"/>
        </dgm:presLayoutVars>
      </dgm:prSet>
      <dgm:spPr/>
    </dgm:pt>
    <dgm:pt modelId="{151EC36C-D2FE-4B4F-BF59-55DD7C9FD9BE}" type="pres">
      <dgm:prSet presAssocID="{24ABAA2E-A8C7-481C-8894-2C274557ADA4}" presName="ThreeConn_2-3" presStyleLbl="fgAccFollowNode1" presStyleIdx="1" presStyleCnt="2">
        <dgm:presLayoutVars>
          <dgm:bulletEnabled val="1"/>
        </dgm:presLayoutVars>
      </dgm:prSet>
      <dgm:spPr/>
    </dgm:pt>
    <dgm:pt modelId="{E7613CA7-892F-451D-80DA-67D9BEF675A1}" type="pres">
      <dgm:prSet presAssocID="{24ABAA2E-A8C7-481C-8894-2C274557ADA4}" presName="ThreeNodes_1_text" presStyleLbl="node1" presStyleIdx="2" presStyleCnt="3">
        <dgm:presLayoutVars>
          <dgm:bulletEnabled val="1"/>
        </dgm:presLayoutVars>
      </dgm:prSet>
      <dgm:spPr/>
    </dgm:pt>
    <dgm:pt modelId="{CBD0D960-9FB8-482A-A39C-ACF6CE4B2324}" type="pres">
      <dgm:prSet presAssocID="{24ABAA2E-A8C7-481C-8894-2C274557ADA4}" presName="ThreeNodes_2_text" presStyleLbl="node1" presStyleIdx="2" presStyleCnt="3">
        <dgm:presLayoutVars>
          <dgm:bulletEnabled val="1"/>
        </dgm:presLayoutVars>
      </dgm:prSet>
      <dgm:spPr/>
    </dgm:pt>
    <dgm:pt modelId="{51F421C3-6E7F-45A8-BDC2-E7E33004E129}" type="pres">
      <dgm:prSet presAssocID="{24ABAA2E-A8C7-481C-8894-2C274557ADA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6304D09-FC1C-4856-B25C-EB244FEA8FDA}" srcId="{24ABAA2E-A8C7-481C-8894-2C274557ADA4}" destId="{1A425F11-3189-43D6-81BC-DD475A222DFA}" srcOrd="2" destOrd="0" parTransId="{656D8B64-5170-4C51-B071-4556C6AB1B48}" sibTransId="{29AB03B4-7E33-4701-8F34-5D8A09A6AA44}"/>
    <dgm:cxn modelId="{6843080A-DA24-431B-B00E-4CFCCD94F925}" type="presOf" srcId="{BFB5C4EC-F5A9-4412-8A0D-EC802231AB51}" destId="{CBD0D960-9FB8-482A-A39C-ACF6CE4B2324}" srcOrd="1" destOrd="0" presId="urn:microsoft.com/office/officeart/2005/8/layout/vProcess5"/>
    <dgm:cxn modelId="{9284B711-BD76-4200-BCF5-62A68AFB30A6}" type="presOf" srcId="{D829C1B2-6572-4F3F-A737-9067121D5E3A}" destId="{600B2DC3-F30E-4908-9377-92FA4EA8AA34}" srcOrd="0" destOrd="0" presId="urn:microsoft.com/office/officeart/2005/8/layout/vProcess5"/>
    <dgm:cxn modelId="{F2E3AC1F-7E03-4F0A-8091-85E28574DE3C}" type="presOf" srcId="{1D6A9518-4C14-4CEE-BAC9-84F2C9D47898}" destId="{C3BD8527-0731-4939-979A-85D35451847C}" srcOrd="0" destOrd="0" presId="urn:microsoft.com/office/officeart/2005/8/layout/vProcess5"/>
    <dgm:cxn modelId="{46F1A226-CCBA-49BA-B809-40221E7565C8}" srcId="{24ABAA2E-A8C7-481C-8894-2C274557ADA4}" destId="{1D6A9518-4C14-4CEE-BAC9-84F2C9D47898}" srcOrd="0" destOrd="0" parTransId="{C270E8C4-3157-40A4-8D16-5EED3738E217}" sibTransId="{D829C1B2-6572-4F3F-A737-9067121D5E3A}"/>
    <dgm:cxn modelId="{2E327F6F-44ED-4AD4-9095-A5209303FD0F}" type="presOf" srcId="{1A425F11-3189-43D6-81BC-DD475A222DFA}" destId="{51F421C3-6E7F-45A8-BDC2-E7E33004E129}" srcOrd="1" destOrd="0" presId="urn:microsoft.com/office/officeart/2005/8/layout/vProcess5"/>
    <dgm:cxn modelId="{E5AD9A59-8085-46EF-8689-4E62218FBB79}" type="presOf" srcId="{BFB5C4EC-F5A9-4412-8A0D-EC802231AB51}" destId="{088EA2CC-3167-4FC2-B098-3A2FF985B53B}" srcOrd="0" destOrd="0" presId="urn:microsoft.com/office/officeart/2005/8/layout/vProcess5"/>
    <dgm:cxn modelId="{E0F113A0-6E8D-4CF5-B492-14FDC83F1E9F}" type="presOf" srcId="{1D6A9518-4C14-4CEE-BAC9-84F2C9D47898}" destId="{E7613CA7-892F-451D-80DA-67D9BEF675A1}" srcOrd="1" destOrd="0" presId="urn:microsoft.com/office/officeart/2005/8/layout/vProcess5"/>
    <dgm:cxn modelId="{AF9E09AC-BE97-4D55-B956-93424848956D}" type="presOf" srcId="{1A425F11-3189-43D6-81BC-DD475A222DFA}" destId="{F6417DA8-B0BE-41CA-9B54-A3616A6B0625}" srcOrd="0" destOrd="0" presId="urn:microsoft.com/office/officeart/2005/8/layout/vProcess5"/>
    <dgm:cxn modelId="{C7FBB4AD-A193-44D7-8BE3-5A2B40599E79}" type="presOf" srcId="{24ABAA2E-A8C7-481C-8894-2C274557ADA4}" destId="{C6A6D65C-E398-49FE-93E4-E60DBBC08398}" srcOrd="0" destOrd="0" presId="urn:microsoft.com/office/officeart/2005/8/layout/vProcess5"/>
    <dgm:cxn modelId="{2644F9C1-E8C6-4072-A43F-197B8C1748F8}" type="presOf" srcId="{6DE9ACBB-4456-4D2D-9E93-F725784AE972}" destId="{151EC36C-D2FE-4B4F-BF59-55DD7C9FD9BE}" srcOrd="0" destOrd="0" presId="urn:microsoft.com/office/officeart/2005/8/layout/vProcess5"/>
    <dgm:cxn modelId="{BDB950CC-6D35-4846-BF00-D28866EB74BE}" srcId="{24ABAA2E-A8C7-481C-8894-2C274557ADA4}" destId="{BFB5C4EC-F5A9-4412-8A0D-EC802231AB51}" srcOrd="1" destOrd="0" parTransId="{486E6755-D1B7-4E03-ABE7-BFC968566207}" sibTransId="{6DE9ACBB-4456-4D2D-9E93-F725784AE972}"/>
    <dgm:cxn modelId="{395BB963-30DF-4907-97D1-B752A3C3DA31}" type="presParOf" srcId="{C6A6D65C-E398-49FE-93E4-E60DBBC08398}" destId="{B9E11EFD-3F53-4932-B84F-9DA805251906}" srcOrd="0" destOrd="0" presId="urn:microsoft.com/office/officeart/2005/8/layout/vProcess5"/>
    <dgm:cxn modelId="{14D5926E-3022-4E72-AB58-B811DB1AF948}" type="presParOf" srcId="{C6A6D65C-E398-49FE-93E4-E60DBBC08398}" destId="{C3BD8527-0731-4939-979A-85D35451847C}" srcOrd="1" destOrd="0" presId="urn:microsoft.com/office/officeart/2005/8/layout/vProcess5"/>
    <dgm:cxn modelId="{05A536FD-1037-4FD7-9B89-7235CA7D62ED}" type="presParOf" srcId="{C6A6D65C-E398-49FE-93E4-E60DBBC08398}" destId="{088EA2CC-3167-4FC2-B098-3A2FF985B53B}" srcOrd="2" destOrd="0" presId="urn:microsoft.com/office/officeart/2005/8/layout/vProcess5"/>
    <dgm:cxn modelId="{D1845806-FBC0-4D7A-A6BC-C33CD2DBFD9E}" type="presParOf" srcId="{C6A6D65C-E398-49FE-93E4-E60DBBC08398}" destId="{F6417DA8-B0BE-41CA-9B54-A3616A6B0625}" srcOrd="3" destOrd="0" presId="urn:microsoft.com/office/officeart/2005/8/layout/vProcess5"/>
    <dgm:cxn modelId="{F5806470-87FE-4958-A948-02A20B3CF519}" type="presParOf" srcId="{C6A6D65C-E398-49FE-93E4-E60DBBC08398}" destId="{600B2DC3-F30E-4908-9377-92FA4EA8AA34}" srcOrd="4" destOrd="0" presId="urn:microsoft.com/office/officeart/2005/8/layout/vProcess5"/>
    <dgm:cxn modelId="{1BCD62F8-2B86-4882-8736-361E35316AA5}" type="presParOf" srcId="{C6A6D65C-E398-49FE-93E4-E60DBBC08398}" destId="{151EC36C-D2FE-4B4F-BF59-55DD7C9FD9BE}" srcOrd="5" destOrd="0" presId="urn:microsoft.com/office/officeart/2005/8/layout/vProcess5"/>
    <dgm:cxn modelId="{3E335C5B-8FBE-4DA7-B3D1-9FF136476530}" type="presParOf" srcId="{C6A6D65C-E398-49FE-93E4-E60DBBC08398}" destId="{E7613CA7-892F-451D-80DA-67D9BEF675A1}" srcOrd="6" destOrd="0" presId="urn:microsoft.com/office/officeart/2005/8/layout/vProcess5"/>
    <dgm:cxn modelId="{61C763DA-F96D-4C5A-99A9-D76A6C2BF731}" type="presParOf" srcId="{C6A6D65C-E398-49FE-93E4-E60DBBC08398}" destId="{CBD0D960-9FB8-482A-A39C-ACF6CE4B2324}" srcOrd="7" destOrd="0" presId="urn:microsoft.com/office/officeart/2005/8/layout/vProcess5"/>
    <dgm:cxn modelId="{D52F8C8B-3A08-42D6-8BCD-462C2599191F}" type="presParOf" srcId="{C6A6D65C-E398-49FE-93E4-E60DBBC08398}" destId="{51F421C3-6E7F-45A8-BDC2-E7E33004E12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D8527-0731-4939-979A-85D35451847C}">
      <dsp:nvSpPr>
        <dsp:cNvPr id="0" name=""/>
        <dsp:cNvSpPr/>
      </dsp:nvSpPr>
      <dsp:spPr>
        <a:xfrm>
          <a:off x="0" y="0"/>
          <a:ext cx="3987403" cy="16226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Пусть нам удалось построить контур (как обсуждали раньше), </a:t>
          </a:r>
          <a:endParaRPr lang="en-US" sz="1900" kern="1200"/>
        </a:p>
      </dsp:txBody>
      <dsp:txXfrm>
        <a:off x="47526" y="47526"/>
        <a:ext cx="2236427" cy="1527607"/>
      </dsp:txXfrm>
    </dsp:sp>
    <dsp:sp modelId="{088EA2CC-3167-4FC2-B098-3A2FF985B53B}">
      <dsp:nvSpPr>
        <dsp:cNvPr id="0" name=""/>
        <dsp:cNvSpPr/>
      </dsp:nvSpPr>
      <dsp:spPr>
        <a:xfrm>
          <a:off x="351829" y="1893102"/>
          <a:ext cx="3987403" cy="1622659"/>
        </a:xfrm>
        <a:prstGeom prst="roundRect">
          <a:avLst>
            <a:gd name="adj" fmla="val 10000"/>
          </a:avLst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Мы можем построить выпуклый многоугольник, который этот контур охватывает</a:t>
          </a:r>
          <a:endParaRPr lang="en-US" sz="1900" kern="1200"/>
        </a:p>
      </dsp:txBody>
      <dsp:txXfrm>
        <a:off x="399355" y="1940628"/>
        <a:ext cx="2485793" cy="1527607"/>
      </dsp:txXfrm>
    </dsp:sp>
    <dsp:sp modelId="{F6417DA8-B0BE-41CA-9B54-A3616A6B0625}">
      <dsp:nvSpPr>
        <dsp:cNvPr id="0" name=""/>
        <dsp:cNvSpPr/>
      </dsp:nvSpPr>
      <dsp:spPr>
        <a:xfrm>
          <a:off x="703659" y="3786205"/>
          <a:ext cx="3987403" cy="1622659"/>
        </a:xfrm>
        <a:prstGeom prst="roundRect">
          <a:avLst>
            <a:gd name="adj" fmla="val 10000"/>
          </a:avLst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Если контур не замкнут мы замкнём разрывы</a:t>
          </a:r>
          <a:endParaRPr lang="en-US" sz="1900" kern="1200"/>
        </a:p>
      </dsp:txBody>
      <dsp:txXfrm>
        <a:off x="751185" y="3833731"/>
        <a:ext cx="2485793" cy="1527607"/>
      </dsp:txXfrm>
    </dsp:sp>
    <dsp:sp modelId="{600B2DC3-F30E-4908-9377-92FA4EA8AA34}">
      <dsp:nvSpPr>
        <dsp:cNvPr id="0" name=""/>
        <dsp:cNvSpPr/>
      </dsp:nvSpPr>
      <dsp:spPr>
        <a:xfrm>
          <a:off x="2932674" y="1230516"/>
          <a:ext cx="1054728" cy="1054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69988" y="1230516"/>
        <a:ext cx="580100" cy="793683"/>
      </dsp:txXfrm>
    </dsp:sp>
    <dsp:sp modelId="{151EC36C-D2FE-4B4F-BF59-55DD7C9FD9BE}">
      <dsp:nvSpPr>
        <dsp:cNvPr id="0" name=""/>
        <dsp:cNvSpPr/>
      </dsp:nvSpPr>
      <dsp:spPr>
        <a:xfrm>
          <a:off x="3284504" y="3112801"/>
          <a:ext cx="1054728" cy="10547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746090"/>
            <a:satOff val="32312"/>
            <a:lumOff val="4868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7746090"/>
              <a:satOff val="32312"/>
              <a:lumOff val="48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521818" y="3112801"/>
        <a:ext cx="580100" cy="793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7FE05-059B-45F3-B3A6-D8714CD9347B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6956-90FF-47C9-AF90-4B977F9763D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2A0CAEC-228E-430A-A301-7905488B73BA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2B02A8-7F50-48FF-BBE3-CFED13AD50AA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ru-RU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0C528D-C6E7-4C1B-BFDD-59F9033AD1DE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49EE389-0E37-40B7-966D-EEE9AB04AA7F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ru-RU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6F6D1B-75D3-4FA4-9AF0-5780C0BA1B09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ru-RU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87F63A-0FED-49B0-AE80-E40AFACB08D9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ru-RU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30B93C-A0A9-4EF2-AA77-EDBEACEBBDDC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ru-RU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FFE8865-C73B-46B9-BE7B-6666522DF56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ru-RU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8C97F2-0D56-4077-9146-E31813C2FB2B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ru-RU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E31C87-A35C-450D-9BFB-841CB6135004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E31C87-A35C-450D-9BFB-841CB6135004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  <p:extLst>
      <p:ext uri="{BB962C8B-B14F-4D97-AF65-F5344CB8AC3E}">
        <p14:creationId xmlns:p14="http://schemas.microsoft.com/office/powerpoint/2010/main" val="97183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AC1049-6C2D-4611-8445-92C03988CFF1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ru-RU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E31C87-A35C-450D-9BFB-841CB6135004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ru-RU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  <p:extLst>
      <p:ext uri="{BB962C8B-B14F-4D97-AF65-F5344CB8AC3E}">
        <p14:creationId xmlns:p14="http://schemas.microsoft.com/office/powerpoint/2010/main" val="2993683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99C229-E971-4C15-8EA6-E9C61984B025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ru-RU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Интерес - анализ примитивов для распознавания объектов.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BBFF82B-2AC1-4B1F-846C-57DD960D1D7D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ru-RU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C7ABB2-D647-45AA-808B-15F912F0E06F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ru-RU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6F2F7C1-A2BC-4D8E-81C2-5925990088D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ru-RU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/>
              <a:t>Робертс – повернут, смещение, Превитт – небольшое усреднение (шум), Собель – примерно как гауссовское усреднение.</a:t>
            </a:r>
          </a:p>
          <a:p>
            <a:pPr>
              <a:spcBef>
                <a:spcPct val="0"/>
              </a:spcBef>
            </a:pPr>
            <a:r>
              <a:rPr lang="ru-RU"/>
              <a:t>Выбор маски зависит от характера шума, ориентация не важна.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6956-90FF-47C9-AF90-4B977F9763D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437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D3A7FA-BAD3-45CC-B493-9ABF1AABCC5A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ru-RU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17BC6B-FA37-4EF1-9F58-956D9B23FC62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ru-RU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454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85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870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5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0338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3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143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31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70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5147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182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27.05.2020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144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34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59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8893" y="1231506"/>
            <a:ext cx="4608963" cy="4394988"/>
          </a:xfrm>
        </p:spPr>
        <p:txBody>
          <a:bodyPr>
            <a:normAutofit/>
          </a:bodyPr>
          <a:lstStyle/>
          <a:p>
            <a:pPr algn="r"/>
            <a:r>
              <a:rPr lang="ru-RU" sz="4200"/>
              <a:t>Элементы технического зрения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00457" y="1300843"/>
            <a:ext cx="2199924" cy="4256314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ЛИНИИ и области на изображении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915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/>
              <a:t>Карта силы краев</a:t>
            </a:r>
          </a:p>
        </p:txBody>
      </p:sp>
      <p:sp>
        <p:nvSpPr>
          <p:cNvPr id="67588" name="Text Box 3"/>
          <p:cNvSpPr txBox="1">
            <a:spLocks noChangeArrowheads="1"/>
          </p:cNvSpPr>
          <p:nvPr/>
        </p:nvSpPr>
        <p:spPr bwMode="auto">
          <a:xfrm>
            <a:off x="762000" y="17907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762000" y="1790700"/>
            <a:ext cx="7315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>
                <a:latin typeface="Constantia" pitchFamily="18" charset="0"/>
              </a:rPr>
              <a:t>Примеры:</a:t>
            </a:r>
            <a:endParaRPr lang="ru-RU" sz="1400">
              <a:latin typeface="Constantia" pitchFamily="18" charset="0"/>
            </a:endParaRPr>
          </a:p>
        </p:txBody>
      </p:sp>
      <p:sp>
        <p:nvSpPr>
          <p:cNvPr id="67590" name="Text Box 5"/>
          <p:cNvSpPr txBox="1">
            <a:spLocks noChangeArrowheads="1"/>
          </p:cNvSpPr>
          <p:nvPr/>
        </p:nvSpPr>
        <p:spPr bwMode="auto">
          <a:xfrm>
            <a:off x="1676400" y="4000500"/>
            <a:ext cx="121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Робертса</a:t>
            </a:r>
            <a:endParaRPr lang="ru-RU" sz="1000">
              <a:latin typeface="Tahoma" pitchFamily="34" charset="0"/>
            </a:endParaRPr>
          </a:p>
        </p:txBody>
      </p:sp>
      <p:sp>
        <p:nvSpPr>
          <p:cNvPr id="67591" name="Text Box 6"/>
          <p:cNvSpPr txBox="1">
            <a:spLocks noChangeArrowheads="1"/>
          </p:cNvSpPr>
          <p:nvPr/>
        </p:nvSpPr>
        <p:spPr bwMode="auto">
          <a:xfrm>
            <a:off x="6172200" y="4076700"/>
            <a:ext cx="1090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Превитт</a:t>
            </a:r>
            <a:endParaRPr lang="ru-RU" sz="1000">
              <a:latin typeface="Tahoma" pitchFamily="34" charset="0"/>
            </a:endParaRPr>
          </a:p>
        </p:txBody>
      </p:sp>
      <p:sp>
        <p:nvSpPr>
          <p:cNvPr id="67592" name="Text Box 7"/>
          <p:cNvSpPr txBox="1">
            <a:spLocks noChangeArrowheads="1"/>
          </p:cNvSpPr>
          <p:nvPr/>
        </p:nvSpPr>
        <p:spPr bwMode="auto">
          <a:xfrm>
            <a:off x="3733800" y="5981700"/>
            <a:ext cx="1166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Собеля</a:t>
            </a:r>
            <a:endParaRPr lang="ru-RU" sz="1000">
              <a:latin typeface="Tahoma" pitchFamily="34" charset="0"/>
            </a:endParaRPr>
          </a:p>
        </p:txBody>
      </p:sp>
      <p:pic>
        <p:nvPicPr>
          <p:cNvPr id="67593" name="Picture 8" descr="rober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400300"/>
            <a:ext cx="2895600" cy="1485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594" name="Picture 9" descr="prewitt_tot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400300"/>
            <a:ext cx="3038475" cy="155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595" name="Picture 10" descr="sobel_tota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305300"/>
            <a:ext cx="3048000" cy="1563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B4F1E11-4DEE-4330-A0AA-407EC929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в </a:t>
            </a:r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71CB9C-9202-444A-B3B9-1E5830ADE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4320"/>
            <a:ext cx="5760640" cy="6669360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"opencv2/imgproc.hpp"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"opencv2/imgcodecs.hpp"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"opencv2/highgui.hpp"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char**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image,src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String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"Gradient"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ksize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scale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delta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CV_16S;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String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"Lenna.png"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image =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IMREAD_COLOR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EXIT_FAILURE;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GaussianBlur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(image,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BORDER_DEFAULT);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cvtColor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COLOR_BGR2GRAY);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,ksize, scale, delta, BORDER_DEFAULT);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Sobel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,ksize, scale, delta, BORDER_DEFAULT);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 //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Преобразование в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CV_8U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convertScaleAbs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convertScaleAbs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   //  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</a:rPr>
              <a:t>Вычисление градиента - складываем с весами 0.5 и добавкой 0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addWeighted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abs_grad_y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key = 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waitKey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EXIT_SUCCESS;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A2644D4-8EAB-47C3-8F0F-0E719DA3E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31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632155C-9A97-4971-91E2-0C401524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</a:t>
            </a:r>
            <a:r>
              <a:rPr lang="ru-RU" dirty="0"/>
              <a:t>и </a:t>
            </a:r>
            <a:r>
              <a:rPr lang="en-US" dirty="0" err="1"/>
              <a:t>Scharr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137E04-3AE7-4D7F-9D01-30393A45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412776"/>
            <a:ext cx="8424936" cy="4466817"/>
          </a:xfrm>
        </p:spPr>
        <p:txBody>
          <a:bodyPr>
            <a:normAutofit/>
          </a:bodyPr>
          <a:lstStyle/>
          <a:p>
            <a:r>
              <a:rPr lang="ru-RU" sz="1800" dirty="0"/>
              <a:t>Синтаксис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Sobel(</a:t>
            </a:r>
            <a:r>
              <a:rPr lang="en-US" sz="1800" dirty="0" err="1"/>
              <a:t>InputArray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, </a:t>
            </a:r>
            <a:r>
              <a:rPr lang="en-US" sz="1800" dirty="0" err="1"/>
              <a:t>OutputArray</a:t>
            </a:r>
            <a:r>
              <a:rPr lang="en-US" sz="1800" dirty="0"/>
              <a:t> </a:t>
            </a:r>
            <a:r>
              <a:rPr lang="en-US" sz="1800" dirty="0" err="1"/>
              <a:t>dst</a:t>
            </a:r>
            <a:r>
              <a:rPr lang="en-US" sz="1800" dirty="0"/>
              <a:t>, int </a:t>
            </a:r>
            <a:r>
              <a:rPr lang="en-US" sz="1800" dirty="0" err="1"/>
              <a:t>ddepth</a:t>
            </a:r>
            <a:r>
              <a:rPr lang="en-US" sz="1800" dirty="0"/>
              <a:t>, int dx, int </a:t>
            </a:r>
            <a:r>
              <a:rPr lang="en-US" sz="1800" dirty="0" err="1"/>
              <a:t>dy</a:t>
            </a:r>
            <a:r>
              <a:rPr lang="en-US" sz="1800" dirty="0"/>
              <a:t>, </a:t>
            </a:r>
          </a:p>
          <a:p>
            <a:pPr marL="0" indent="0">
              <a:buNone/>
            </a:pPr>
            <a:r>
              <a:rPr lang="en-US" sz="1800" dirty="0"/>
              <a:t>int </a:t>
            </a:r>
            <a:r>
              <a:rPr lang="en-US" sz="1800" dirty="0" err="1"/>
              <a:t>ksize</a:t>
            </a:r>
            <a:r>
              <a:rPr lang="en-US" sz="1800" dirty="0"/>
              <a:t> = 3, double scale = 1, double delta = 0, int </a:t>
            </a:r>
            <a:r>
              <a:rPr lang="en-US" sz="1800" dirty="0" err="1"/>
              <a:t>borderType</a:t>
            </a:r>
            <a:r>
              <a:rPr lang="en-US" sz="1800" dirty="0"/>
              <a:t> = BORDER_DEFAULT )</a:t>
            </a:r>
          </a:p>
          <a:p>
            <a:r>
              <a:rPr lang="ru-RU" sz="1800" dirty="0"/>
              <a:t>Аналогичный оператор </a:t>
            </a:r>
            <a:r>
              <a:rPr lang="en-US" sz="1800" dirty="0" err="1"/>
              <a:t>Sharr</a:t>
            </a:r>
            <a:r>
              <a:rPr lang="en-US" sz="1800" dirty="0"/>
              <a:t> </a:t>
            </a:r>
            <a:r>
              <a:rPr lang="ru-RU" sz="1800" dirty="0"/>
              <a:t>с </a:t>
            </a:r>
            <a:r>
              <a:rPr lang="ru-RU" sz="1800" dirty="0" err="1"/>
              <a:t>фиксированым</a:t>
            </a:r>
            <a:r>
              <a:rPr lang="ru-RU" sz="1800" dirty="0"/>
              <a:t> ядром  (</a:t>
            </a:r>
            <a:r>
              <a:rPr lang="en-US" sz="1800" dirty="0" err="1"/>
              <a:t>ksize</a:t>
            </a:r>
            <a:r>
              <a:rPr lang="ru-RU" sz="1800" dirty="0"/>
              <a:t>) 3х3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Scharr</a:t>
            </a:r>
            <a:r>
              <a:rPr lang="en-US" sz="1800" dirty="0"/>
              <a:t>(</a:t>
            </a:r>
            <a:r>
              <a:rPr lang="en-US" sz="1800" dirty="0" err="1"/>
              <a:t>InputArray</a:t>
            </a:r>
            <a:r>
              <a:rPr lang="en-US" sz="1800" dirty="0"/>
              <a:t> </a:t>
            </a:r>
            <a:r>
              <a:rPr lang="en-US" sz="1800" dirty="0" err="1"/>
              <a:t>src</a:t>
            </a:r>
            <a:r>
              <a:rPr lang="en-US" sz="1800" dirty="0"/>
              <a:t>, </a:t>
            </a:r>
            <a:r>
              <a:rPr lang="en-US" sz="1800" dirty="0" err="1"/>
              <a:t>OutputArray</a:t>
            </a:r>
            <a:r>
              <a:rPr lang="en-US" sz="1800" dirty="0"/>
              <a:t> </a:t>
            </a:r>
            <a:r>
              <a:rPr lang="en-US" sz="1800" dirty="0" err="1"/>
              <a:t>dst</a:t>
            </a:r>
            <a:r>
              <a:rPr lang="en-US" sz="1800" dirty="0"/>
              <a:t>, int </a:t>
            </a:r>
            <a:r>
              <a:rPr lang="en-US" sz="1800" dirty="0" err="1"/>
              <a:t>ddepth</a:t>
            </a:r>
            <a:r>
              <a:rPr lang="en-US" sz="1800" dirty="0"/>
              <a:t>, int dx, int </a:t>
            </a:r>
            <a:r>
              <a:rPr lang="en-US" sz="1800" dirty="0" err="1"/>
              <a:t>dy</a:t>
            </a:r>
            <a:r>
              <a:rPr lang="en-US" sz="1800" dirty="0"/>
              <a:t>, </a:t>
            </a:r>
          </a:p>
          <a:p>
            <a:pPr marL="0" indent="0">
              <a:buNone/>
            </a:pPr>
            <a:r>
              <a:rPr lang="en-US" sz="1800" dirty="0"/>
              <a:t>double scale = 1, double delta = 0, int </a:t>
            </a:r>
            <a:r>
              <a:rPr lang="en-US" sz="1800" dirty="0" err="1"/>
              <a:t>borderType</a:t>
            </a:r>
            <a:r>
              <a:rPr lang="en-US" sz="1800" dirty="0"/>
              <a:t> = BORDER_DEFAULT 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1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A19FFF-D399-4A7D-A428-D3AD83DF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D7C411-7749-48BE-B17E-C0C947988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608" y="1558253"/>
            <a:ext cx="3611880" cy="632529"/>
          </a:xfrm>
        </p:spPr>
        <p:txBody>
          <a:bodyPr/>
          <a:lstStyle/>
          <a:p>
            <a:r>
              <a:rPr lang="en-US" dirty="0"/>
              <a:t>Sobel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BB3AD3D-6365-48E0-9367-DC236CA785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873" y="2348880"/>
            <a:ext cx="3393520" cy="355662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D6FFB598-0048-4269-9970-2BF274EAD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7174" y="1558253"/>
            <a:ext cx="3611880" cy="632529"/>
          </a:xfrm>
        </p:spPr>
        <p:txBody>
          <a:bodyPr/>
          <a:lstStyle/>
          <a:p>
            <a:r>
              <a:rPr lang="en-US" dirty="0" err="1"/>
              <a:t>scharr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EB2ACF8-D013-4C93-9719-0C5EEBDB2F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816607" y="2348880"/>
            <a:ext cx="3393520" cy="35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/>
              <a:t>Выделение краев</a:t>
            </a:r>
          </a:p>
        </p:txBody>
      </p:sp>
      <p:sp>
        <p:nvSpPr>
          <p:cNvPr id="68612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762000" y="170080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Вычисление градиента – это еще не всё…</a:t>
            </a:r>
            <a:b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</a:b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Чего не хватает?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Точности – края «толстые» и размытые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2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Информации о связности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87450" y="2205038"/>
            <a:ext cx="3024188" cy="2568575"/>
            <a:chOff x="748" y="1389"/>
            <a:chExt cx="1905" cy="1618"/>
          </a:xfrm>
        </p:grpSpPr>
        <p:pic>
          <p:nvPicPr>
            <p:cNvPr id="68617" name="Picture 6" descr="len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1" y="1389"/>
              <a:ext cx="1315" cy="1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18" name="Text Box 7"/>
            <p:cNvSpPr txBox="1">
              <a:spLocks noChangeArrowheads="1"/>
            </p:cNvSpPr>
            <p:nvPr/>
          </p:nvSpPr>
          <p:spPr bwMode="auto">
            <a:xfrm>
              <a:off x="748" y="2795"/>
              <a:ext cx="190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ru-RU" sz="1600">
                  <a:latin typeface="Tahoma" pitchFamily="34" charset="0"/>
                </a:rPr>
                <a:t>Исходное изображение</a:t>
              </a:r>
              <a:endParaRPr lang="ru-RU" sz="1000">
                <a:latin typeface="Tahoma" pitchFamily="34" charset="0"/>
              </a:endParaRPr>
            </a:p>
          </p:txBody>
        </p:sp>
      </p:grpSp>
      <p:pic>
        <p:nvPicPr>
          <p:cNvPr id="68615" name="Picture 9" descr="canny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2205038"/>
            <a:ext cx="2232025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6" name="Text Box 10"/>
          <p:cNvSpPr txBox="1">
            <a:spLocks noChangeArrowheads="1"/>
          </p:cNvSpPr>
          <p:nvPr/>
        </p:nvSpPr>
        <p:spPr bwMode="auto">
          <a:xfrm>
            <a:off x="4500563" y="4448175"/>
            <a:ext cx="2232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Карта силы краев</a:t>
            </a:r>
            <a:endParaRPr lang="ru-RU" sz="1000"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Выделение краев</a:t>
            </a:r>
          </a:p>
        </p:txBody>
      </p:sp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781194" y="1772816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Нужно: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Убрать слабые края и шум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Сделать края тонкими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200" dirty="0">
                <a:latin typeface="+mn-lt"/>
                <a:cs typeface="+mn-cs"/>
              </a:rPr>
              <a:t>Объединить пиксели краев в связные кривые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endParaRPr lang="ru-RU" sz="2200" dirty="0">
              <a:latin typeface="+mn-lt"/>
              <a:cs typeface="+mn-cs"/>
            </a:endParaRPr>
          </a:p>
        </p:txBody>
      </p:sp>
      <p:pic>
        <p:nvPicPr>
          <p:cNvPr id="69638" name="Picture 5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429000"/>
            <a:ext cx="2951162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/>
              <a:t>Алгоритм </a:t>
            </a:r>
            <a:r>
              <a:rPr lang="en-US" sz="4400"/>
              <a:t>Canny</a:t>
            </a:r>
            <a:endParaRPr lang="ru-RU" sz="4400"/>
          </a:p>
        </p:txBody>
      </p:sp>
      <p:sp>
        <p:nvSpPr>
          <p:cNvPr id="70660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333828" name="Rectangle 4"/>
          <p:cNvSpPr>
            <a:spLocks noChangeArrowheads="1"/>
          </p:cNvSpPr>
          <p:nvPr/>
        </p:nvSpPr>
        <p:spPr bwMode="auto">
          <a:xfrm>
            <a:off x="457200" y="1737361"/>
            <a:ext cx="8229600" cy="43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800" dirty="0">
                <a:latin typeface="+mn-lt"/>
                <a:cs typeface="+mn-cs"/>
              </a:rPr>
              <a:t>Давно придуман, однако до сих пор широко используется</a:t>
            </a:r>
            <a:endParaRPr lang="ru-RU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800" dirty="0">
                <a:latin typeface="+mn-lt"/>
                <a:cs typeface="+mn-cs"/>
              </a:rPr>
              <a:t>Шаги: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Убрать шум и лишние детали из изображения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Рассчитать градиент изображения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Сделать края тонкими (</a:t>
            </a:r>
            <a:r>
              <a:rPr lang="en-US" sz="2400" dirty="0">
                <a:latin typeface="+mn-lt"/>
                <a:cs typeface="+mn-cs"/>
              </a:rPr>
              <a:t>edge thinning</a:t>
            </a:r>
            <a:r>
              <a:rPr lang="ru-RU" sz="2400" dirty="0">
                <a:latin typeface="+mn-lt"/>
                <a:cs typeface="+mn-cs"/>
              </a:rPr>
              <a:t> </a:t>
            </a:r>
            <a:r>
              <a:rPr lang="en-US" sz="2400" dirty="0">
                <a:latin typeface="+mn-lt"/>
                <a:cs typeface="+mn-cs"/>
              </a:rPr>
              <a:t>)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400" dirty="0">
                <a:latin typeface="+mn-lt"/>
                <a:cs typeface="+mn-cs"/>
              </a:rPr>
              <a:t>Связать края в контура (</a:t>
            </a:r>
            <a:r>
              <a:rPr lang="en-US" sz="2400" dirty="0">
                <a:latin typeface="+mn-lt"/>
                <a:cs typeface="+mn-cs"/>
              </a:rPr>
              <a:t>edge linking)</a:t>
            </a:r>
            <a:endParaRPr lang="ru-RU" sz="240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Начало…</a:t>
            </a:r>
          </a:p>
        </p:txBody>
      </p:sp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775409" y="1561081"/>
            <a:ext cx="8229600" cy="43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latin typeface="+mn-lt"/>
                <a:cs typeface="+mn-cs"/>
              </a:rPr>
              <a:t>Размыть изображение с помощью фильтра Гаусса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200" dirty="0">
                <a:latin typeface="+mn-lt"/>
                <a:cs typeface="+mn-cs"/>
              </a:rPr>
              <a:t>Убрать шум, лишние детали текстуры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latin typeface="+mn-lt"/>
                <a:cs typeface="+mn-cs"/>
              </a:rPr>
              <a:t>Рассчитать градиент изображения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200" dirty="0">
                <a:latin typeface="+mn-lt"/>
                <a:cs typeface="+mn-cs"/>
              </a:rPr>
              <a:t>Одним из операторов – например, </a:t>
            </a:r>
            <a:r>
              <a:rPr lang="ru-RU" sz="2200" dirty="0" err="1">
                <a:latin typeface="+mn-lt"/>
                <a:cs typeface="+mn-cs"/>
              </a:rPr>
              <a:t>Собеля</a:t>
            </a:r>
            <a:endParaRPr lang="ru-RU" sz="2200" dirty="0">
              <a:latin typeface="+mn-lt"/>
              <a:cs typeface="+mn-cs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95536" y="3568700"/>
            <a:ext cx="3562350" cy="2740025"/>
            <a:chOff x="158" y="2296"/>
            <a:chExt cx="2244" cy="1726"/>
          </a:xfrm>
        </p:grpSpPr>
        <p:pic>
          <p:nvPicPr>
            <p:cNvPr id="71692" name="Picture 6" descr="lena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" y="2296"/>
              <a:ext cx="1549" cy="1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93" name="Text Box 7"/>
            <p:cNvSpPr txBox="1">
              <a:spLocks noChangeArrowheads="1"/>
            </p:cNvSpPr>
            <p:nvPr/>
          </p:nvSpPr>
          <p:spPr bwMode="auto">
            <a:xfrm>
              <a:off x="158" y="3810"/>
              <a:ext cx="22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ru-RU" sz="1600">
                  <a:latin typeface="Tahoma" pitchFamily="34" charset="0"/>
                </a:rPr>
                <a:t>Исходное изображение</a:t>
              </a:r>
              <a:endParaRPr lang="ru-RU" sz="1000">
                <a:latin typeface="Tahoma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6300788" y="3568700"/>
            <a:ext cx="2592387" cy="2740025"/>
            <a:chOff x="2835" y="1389"/>
            <a:chExt cx="1270" cy="1499"/>
          </a:xfrm>
        </p:grpSpPr>
        <p:pic>
          <p:nvPicPr>
            <p:cNvPr id="71690" name="Picture 9" descr="canny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5" y="1389"/>
              <a:ext cx="1270" cy="1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91" name="Text Box 10"/>
            <p:cNvSpPr txBox="1">
              <a:spLocks noChangeArrowheads="1"/>
            </p:cNvSpPr>
            <p:nvPr/>
          </p:nvSpPr>
          <p:spPr bwMode="auto">
            <a:xfrm>
              <a:off x="2835" y="2704"/>
              <a:ext cx="1270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ru-RU" sz="1600">
                  <a:latin typeface="Tahoma" pitchFamily="34" charset="0"/>
                </a:rPr>
                <a:t>Карта силы краев</a:t>
              </a:r>
              <a:endParaRPr lang="ru-RU" sz="1000">
                <a:latin typeface="Tahoma" pitchFamily="34" charset="0"/>
              </a:endParaRPr>
            </a:p>
          </p:txBody>
        </p:sp>
      </p:grpSp>
      <p:pic>
        <p:nvPicPr>
          <p:cNvPr id="71688" name="Picture 12" descr="blurred_lenn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3549651"/>
            <a:ext cx="2317750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9" name="Text Box 15"/>
          <p:cNvSpPr txBox="1">
            <a:spLocks noChangeArrowheads="1"/>
          </p:cNvSpPr>
          <p:nvPr/>
        </p:nvSpPr>
        <p:spPr bwMode="auto">
          <a:xfrm>
            <a:off x="2916238" y="5976938"/>
            <a:ext cx="3562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Размытое изображение</a:t>
            </a:r>
            <a:endParaRPr lang="ru-RU" sz="1000">
              <a:latin typeface="Tahoma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…середина…</a:t>
            </a:r>
          </a:p>
        </p:txBody>
      </p:sp>
      <p:sp>
        <p:nvSpPr>
          <p:cNvPr id="72709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754063" y="1657986"/>
            <a:ext cx="8229600" cy="43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defRPr/>
            </a:pPr>
            <a:r>
              <a:rPr lang="ru-RU" sz="2400" dirty="0">
                <a:latin typeface="+mn-lt"/>
                <a:cs typeface="+mn-cs"/>
              </a:rPr>
              <a:t>Все пиксели где сила краев </a:t>
            </a:r>
            <a:r>
              <a:rPr lang="en-US" sz="2400" i="1" dirty="0">
                <a:latin typeface="+mn-lt"/>
                <a:cs typeface="+mn-cs"/>
              </a:rPr>
              <a:t>&lt; T </a:t>
            </a:r>
            <a:r>
              <a:rPr lang="ru-RU" sz="2400" dirty="0">
                <a:latin typeface="+mn-lt"/>
                <a:cs typeface="+mn-cs"/>
              </a:rPr>
              <a:t>убрать из рассмотрения</a:t>
            </a:r>
          </a:p>
        </p:txBody>
      </p:sp>
      <p:pic>
        <p:nvPicPr>
          <p:cNvPr id="72711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1943" y="2558577"/>
            <a:ext cx="3455987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2" name="Picture 6" descr="canny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444" y="2547937"/>
            <a:ext cx="3889375" cy="348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/>
              <a:t>…середина…</a:t>
            </a:r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778068" y="16288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Поиск локальных максимумов</a:t>
            </a:r>
            <a:b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</a:b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Проверяя – является ли пиксель локальным максимумом вдоль направления градиента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Приходится интерполировать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«нецелые» пиксели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p </a:t>
            </a:r>
            <a:r>
              <a:rPr lang="ru-RU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и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rPr>
              <a:t> r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7373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2133600"/>
            <a:ext cx="28813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287972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Выделение краев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730375" y="1844675"/>
          <a:ext cx="5321300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2" name="Photo Editor Photo" r:id="rId4" imgW="7354327" imgH="4638095" progId="">
                  <p:embed/>
                </p:oleObj>
              </mc:Choice>
              <mc:Fallback>
                <p:oleObj name="Photo Editor Photo" r:id="rId4" imgW="7354327" imgH="4638095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1844675"/>
                        <a:ext cx="5321300" cy="335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030" name="Text Box 4"/>
          <p:cNvSpPr txBox="1">
            <a:spLocks noChangeArrowheads="1"/>
          </p:cNvSpPr>
          <p:nvPr/>
        </p:nvSpPr>
        <p:spPr bwMode="auto">
          <a:xfrm>
            <a:off x="1115616" y="5396964"/>
            <a:ext cx="770413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Цель – преобразовать изображение в набор кривых для: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ru-RU" sz="2000" dirty="0"/>
              <a:t> выделения существенных характеристик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ru-RU" sz="2000" dirty="0"/>
              <a:t> сокращения объема информации для анализа</a:t>
            </a:r>
            <a:endParaRPr lang="ru-RU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/>
              <a:t>… финал</a:t>
            </a:r>
          </a:p>
        </p:txBody>
      </p:sp>
      <p:sp>
        <p:nvSpPr>
          <p:cNvPr id="7176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457200" y="1737361"/>
            <a:ext cx="8229600" cy="43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0000"/>
              <a:buFontTx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Выбираем еще не обработанную точку локального максимума </a:t>
            </a:r>
            <a:r>
              <a:rPr lang="en-US" sz="2400" i="1" dirty="0">
                <a:latin typeface="Times New Roman" pitchFamily="18" charset="0"/>
                <a:cs typeface="+mn-cs"/>
              </a:rPr>
              <a:t>p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ru-RU" sz="2400" dirty="0">
                <a:latin typeface="+mn-lt"/>
                <a:cs typeface="+mn-cs"/>
              </a:rPr>
              <a:t>в которой сила края</a:t>
            </a:r>
            <a:br>
              <a:rPr lang="ru-RU" sz="2400" dirty="0">
                <a:latin typeface="+mn-lt"/>
                <a:cs typeface="+mn-cs"/>
              </a:rPr>
            </a:br>
            <a:endParaRPr lang="ru-RU" sz="2400" dirty="0">
              <a:latin typeface="+mn-lt"/>
              <a:cs typeface="+mn-cs"/>
            </a:endParaRPr>
          </a:p>
          <a:p>
            <a:pPr marL="609600" indent="-6096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0000"/>
              <a:buFontTx/>
              <a:buAutoNum type="arabicPeriod"/>
              <a:defRPr/>
            </a:pPr>
            <a:r>
              <a:rPr lang="ru-RU" sz="2400" dirty="0">
                <a:latin typeface="+mn-lt"/>
                <a:cs typeface="+mn-cs"/>
              </a:rPr>
              <a:t>Прослеживание края выбранного локального максимума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i="1" dirty="0">
                <a:latin typeface="Times New Roman" pitchFamily="18" charset="0"/>
                <a:cs typeface="+mn-cs"/>
              </a:rPr>
              <a:t>p</a:t>
            </a:r>
            <a:r>
              <a:rPr lang="en-US" sz="2400" dirty="0">
                <a:latin typeface="Times New Roman" pitchFamily="18" charset="0"/>
                <a:cs typeface="+mn-cs"/>
              </a:rPr>
              <a:t>:</a:t>
            </a:r>
            <a:endParaRPr lang="ru-RU" sz="2400" dirty="0">
              <a:cs typeface="+mn-cs"/>
            </a:endParaRP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AutoNum type="arabicPeriod"/>
              <a:defRPr/>
            </a:pPr>
            <a:r>
              <a:rPr lang="ru-RU" sz="2200" dirty="0">
                <a:latin typeface="+mn-lt"/>
                <a:cs typeface="+mn-cs"/>
              </a:rPr>
              <a:t>Предсказание следующей точки края</a:t>
            </a:r>
            <a:r>
              <a:rPr lang="en-US" sz="2200" dirty="0">
                <a:latin typeface="+mn-lt"/>
                <a:cs typeface="+mn-cs"/>
              </a:rPr>
              <a:t> </a:t>
            </a:r>
            <a:r>
              <a:rPr lang="en-US" sz="2400" i="1" dirty="0">
                <a:latin typeface="Times New Roman" pitchFamily="18" charset="0"/>
                <a:cs typeface="+mn-cs"/>
              </a:rPr>
              <a:t>q;</a:t>
            </a:r>
            <a:endParaRPr lang="ru-RU" sz="2400" i="1" dirty="0">
              <a:latin typeface="Times New Roman" pitchFamily="18" charset="0"/>
              <a:cs typeface="+mn-cs"/>
            </a:endParaRP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AutoNum type="arabicPeriod"/>
              <a:defRPr/>
            </a:pPr>
            <a:r>
              <a:rPr lang="ru-RU" sz="2200" dirty="0">
                <a:latin typeface="+mn-lt"/>
                <a:cs typeface="+mn-cs"/>
              </a:rPr>
              <a:t>Проверка – </a:t>
            </a:r>
            <a:r>
              <a:rPr lang="en-US" sz="2200" dirty="0">
                <a:latin typeface="+mn-lt"/>
                <a:cs typeface="+mn-cs"/>
              </a:rPr>
              <a:t>                    ?</a:t>
            </a: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AutoNum type="arabicPeriod"/>
              <a:defRPr/>
            </a:pPr>
            <a:r>
              <a:rPr lang="ru-RU" sz="2200" dirty="0">
                <a:latin typeface="+mn-lt"/>
                <a:cs typeface="+mn-cs"/>
              </a:rPr>
              <a:t>Если да – </a:t>
            </a:r>
            <a:r>
              <a:rPr lang="en-US" sz="2200" i="1" dirty="0">
                <a:latin typeface="Times New Roman" pitchFamily="18" charset="0"/>
                <a:cs typeface="+mn-cs"/>
              </a:rPr>
              <a:t>p</a:t>
            </a:r>
            <a:r>
              <a:rPr lang="ru-RU" sz="2200" i="1" dirty="0">
                <a:latin typeface="Times New Roman" pitchFamily="18" charset="0"/>
                <a:cs typeface="+mn-cs"/>
              </a:rPr>
              <a:t> = </a:t>
            </a:r>
            <a:r>
              <a:rPr lang="en-US" sz="2200" i="1" dirty="0">
                <a:latin typeface="Times New Roman" pitchFamily="18" charset="0"/>
                <a:cs typeface="+mn-cs"/>
              </a:rPr>
              <a:t>q</a:t>
            </a:r>
            <a:r>
              <a:rPr lang="en-US" sz="2200" dirty="0">
                <a:latin typeface="+mn-lt"/>
                <a:cs typeface="+mn-cs"/>
              </a:rPr>
              <a:t>, </a:t>
            </a:r>
            <a:r>
              <a:rPr lang="ru-RU" sz="2200" dirty="0">
                <a:latin typeface="+mn-lt"/>
                <a:cs typeface="+mn-cs"/>
              </a:rPr>
              <a:t>переход на начало шага 2</a:t>
            </a:r>
            <a:r>
              <a:rPr lang="en-US" sz="2200" dirty="0">
                <a:latin typeface="+mn-lt"/>
                <a:cs typeface="+mn-cs"/>
              </a:rPr>
              <a:t>;</a:t>
            </a: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AutoNum type="arabicPeriod"/>
              <a:defRPr/>
            </a:pPr>
            <a:r>
              <a:rPr lang="ru-RU" sz="2200" dirty="0">
                <a:latin typeface="+mn-lt"/>
                <a:cs typeface="+mn-cs"/>
              </a:rPr>
              <a:t>Если нет - переход на шаг 1</a:t>
            </a:r>
            <a:r>
              <a:rPr lang="en-US" sz="2200" dirty="0">
                <a:latin typeface="+mn-lt"/>
                <a:cs typeface="+mn-cs"/>
              </a:rPr>
              <a:t>;</a:t>
            </a:r>
            <a:endParaRPr lang="ru-RU" sz="2200" dirty="0">
              <a:latin typeface="+mn-lt"/>
              <a:cs typeface="+mn-cs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724128" y="2234249"/>
          <a:ext cx="13684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9" name="Формула" r:id="rId4" imgW="723600" imgH="253800" progId="Equation.3">
                  <p:embed/>
                </p:oleObj>
              </mc:Choice>
              <mc:Fallback>
                <p:oleObj name="Формула" r:id="rId4" imgW="723600" imgH="253800" progId="Equation.3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234249"/>
                        <a:ext cx="13684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2915816" y="4135703"/>
          <a:ext cx="13684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0" name="Формула" r:id="rId6" imgW="723600" imgH="253800" progId="Equation.3">
                  <p:embed/>
                </p:oleObj>
              </mc:Choice>
              <mc:Fallback>
                <p:oleObj name="Формула" r:id="rId6" imgW="723600" imgH="253800" progId="Equation.3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135703"/>
                        <a:ext cx="13684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4909269" y="4135703"/>
          <a:ext cx="10318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1" name="Формула" r:id="rId8" imgW="545760" imgH="215640" progId="Equation.3">
                  <p:embed/>
                </p:oleObj>
              </mc:Choice>
              <mc:Fallback>
                <p:oleObj name="Формула" r:id="rId8" imgW="545760" imgH="215640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269" y="4135703"/>
                        <a:ext cx="103187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Пояснения</a:t>
            </a:r>
          </a:p>
        </p:txBody>
      </p:sp>
      <p:sp>
        <p:nvSpPr>
          <p:cNvPr id="74756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746987" y="1556792"/>
            <a:ext cx="8229600" cy="428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0000"/>
              <a:defRPr/>
            </a:pPr>
            <a:r>
              <a:rPr lang="ru-RU" sz="2400" dirty="0">
                <a:cs typeface="+mn-cs"/>
              </a:rPr>
              <a:t>Как предсказать следующую точку края?</a:t>
            </a: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Tx/>
              <a:buChar char="•"/>
              <a:defRPr/>
            </a:pPr>
            <a:r>
              <a:rPr lang="ru-RU" sz="2000" dirty="0">
                <a:cs typeface="+mn-cs"/>
              </a:rPr>
              <a:t>От текущей точки шаг в сторону перпендикулярную градиенту</a:t>
            </a:r>
          </a:p>
          <a:p>
            <a:pPr marL="990600" lvl="1" indent="-5334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Tx/>
              <a:buChar char="•"/>
              <a:defRPr/>
            </a:pPr>
            <a:r>
              <a:rPr lang="ru-RU" sz="2000" dirty="0">
                <a:cs typeface="+mn-cs"/>
              </a:rPr>
              <a:t>В данном случае – в точку </a:t>
            </a:r>
            <a:r>
              <a:rPr lang="en-US" sz="2000" dirty="0">
                <a:cs typeface="+mn-cs"/>
              </a:rPr>
              <a:t>r </a:t>
            </a:r>
            <a:r>
              <a:rPr lang="ru-RU" sz="2000" dirty="0">
                <a:cs typeface="+mn-cs"/>
              </a:rPr>
              <a:t>или </a:t>
            </a:r>
            <a:r>
              <a:rPr lang="en-US" sz="2000" dirty="0">
                <a:cs typeface="+mn-cs"/>
              </a:rPr>
              <a:t>s</a:t>
            </a:r>
            <a:endParaRPr lang="ru-RU" sz="2000" dirty="0">
              <a:cs typeface="+mn-cs"/>
            </a:endParaRPr>
          </a:p>
          <a:p>
            <a:pPr marL="2209800" lvl="4" indent="-381000" fontAlgn="auto"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70000"/>
              <a:buFontTx/>
              <a:buAutoNum type="arabicPeriod"/>
              <a:defRPr/>
            </a:pPr>
            <a:endParaRPr lang="ru-RU" sz="2000" dirty="0">
              <a:cs typeface="+mn-cs"/>
            </a:endParaRPr>
          </a:p>
        </p:txBody>
      </p:sp>
      <p:pic>
        <p:nvPicPr>
          <p:cNvPr id="7475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3222625"/>
            <a:ext cx="287972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233" y="3857625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476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91491" y="3857625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Пояснения</a:t>
            </a:r>
          </a:p>
        </p:txBody>
      </p:sp>
      <p:pic>
        <p:nvPicPr>
          <p:cNvPr id="8199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057" y="3148224"/>
            <a:ext cx="8280400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1" name="Text Box 4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45" name="Rectangle 5"/>
              <p:cNvSpPr>
                <a:spLocks noChangeArrowheads="1"/>
              </p:cNvSpPr>
              <p:nvPr/>
            </p:nvSpPr>
            <p:spPr bwMode="auto">
              <a:xfrm>
                <a:off x="660831" y="1108296"/>
                <a:ext cx="8229600" cy="452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ct val="20000"/>
                  </a:spcBef>
                  <a:spcAft>
                    <a:spcPts val="0"/>
                  </a:spcAft>
                  <a:buClr>
                    <a:schemeClr val="tx1"/>
                  </a:buClr>
                  <a:buSzPct val="70000"/>
                  <a:defRPr/>
                </a:pPr>
                <a:r>
                  <a:rPr lang="ru-RU" sz="2000" dirty="0">
                    <a:latin typeface="+mn-lt"/>
                    <a:cs typeface="+mn-cs"/>
                  </a:rPr>
                  <a:t>Для чего используются два порога</a:t>
                </a:r>
                <a:r>
                  <a:rPr lang="en-US" sz="2000" dirty="0">
                    <a:latin typeface="+mn-lt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>
                    <a:latin typeface="+mn-lt"/>
                    <a:cs typeface="+mn-cs"/>
                  </a:rPr>
                  <a:t>?</a:t>
                </a:r>
              </a:p>
              <a:p>
                <a:pPr marL="990600" lvl="1" indent="-5334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Arial" panose="020B0604020202020204" pitchFamily="34" charset="0"/>
                  <a:buChar char="•"/>
                  <a:defRPr/>
                </a:pPr>
                <a:r>
                  <a:rPr lang="ru-RU" sz="2000" dirty="0">
                    <a:latin typeface="+mn-lt"/>
                    <a:cs typeface="+mn-cs"/>
                  </a:rPr>
                  <a:t>Чтобы не потерять </a:t>
                </a:r>
                <a:r>
                  <a:rPr lang="ru-RU" sz="2000" dirty="0"/>
                  <a:t>хвост</a:t>
                </a:r>
                <a:endParaRPr lang="en-US" sz="2000" dirty="0"/>
              </a:p>
              <a:p>
                <a:pPr marL="990600" lvl="1" indent="-533400">
                  <a:spcBef>
                    <a:spcPct val="20000"/>
                  </a:spcBef>
                  <a:buClr>
                    <a:schemeClr val="accent1"/>
                  </a:buClr>
                  <a:buSzPct val="70000"/>
                  <a:buFont typeface="Arial" panose="020B0604020202020204" pitchFamily="34" charset="0"/>
                  <a:buChar char="•"/>
                  <a:defRPr/>
                </a:pPr>
                <a:r>
                  <a:rPr lang="ru-RU" sz="2000" dirty="0"/>
                  <a:t>Чтобы уменьшить влияние шума для инициализации кривой используем больший порог</a:t>
                </a:r>
              </a:p>
              <a:p>
                <a:pPr marL="990600" lvl="1" indent="-533400" fontAlgn="auto">
                  <a:spcBef>
                    <a:spcPct val="20000"/>
                  </a:spcBef>
                  <a:spcAft>
                    <a:spcPts val="0"/>
                  </a:spcAft>
                  <a:buClr>
                    <a:schemeClr val="accent1"/>
                  </a:buClr>
                  <a:buSzPct val="70000"/>
                  <a:buFont typeface="Arial" panose="020B0604020202020204" pitchFamily="34" charset="0"/>
                  <a:buChar char="•"/>
                  <a:defRPr/>
                </a:pPr>
                <a:r>
                  <a:rPr lang="ru-RU" sz="2000" dirty="0">
                    <a:latin typeface="+mn-lt"/>
                    <a:cs typeface="+mn-cs"/>
                  </a:rPr>
                  <a:t>используем меньший порог при прослеживании</a:t>
                </a:r>
              </a:p>
              <a:p>
                <a:pPr marL="609600" indent="-609600" fontAlgn="auto">
                  <a:spcBef>
                    <a:spcPct val="20000"/>
                  </a:spcBef>
                  <a:spcAft>
                    <a:spcPts val="0"/>
                  </a:spcAft>
                  <a:buClr>
                    <a:schemeClr val="tx1"/>
                  </a:buClr>
                  <a:buSzPct val="70000"/>
                  <a:buFontTx/>
                  <a:buAutoNum type="arabicPeriod"/>
                  <a:defRPr/>
                </a:pPr>
                <a:endParaRPr lang="ru-RU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16384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831" y="1108296"/>
                <a:ext cx="8229600" cy="4525963"/>
              </a:xfrm>
              <a:prstGeom prst="rect">
                <a:avLst/>
              </a:prstGeom>
              <a:blipFill>
                <a:blip r:embed="rId5"/>
                <a:stretch>
                  <a:fillRect l="-741" t="-80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0288" y="3145979"/>
            <a:ext cx="8135937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37902" y="3198813"/>
            <a:ext cx="8569325" cy="468313"/>
            <a:chOff x="204" y="2205"/>
            <a:chExt cx="5398" cy="295"/>
          </a:xfrm>
        </p:grpSpPr>
        <p:sp>
          <p:nvSpPr>
            <p:cNvPr id="8207" name="Line 9"/>
            <p:cNvSpPr>
              <a:spLocks noChangeShapeType="1"/>
            </p:cNvSpPr>
            <p:nvPr/>
          </p:nvSpPr>
          <p:spPr bwMode="auto">
            <a:xfrm flipV="1">
              <a:off x="204" y="2478"/>
              <a:ext cx="5398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8196" name="Object 4"/>
            <p:cNvGraphicFramePr>
              <a:graphicFrameLocks noChangeAspect="1"/>
            </p:cNvGraphicFramePr>
            <p:nvPr/>
          </p:nvGraphicFramePr>
          <p:xfrm>
            <a:off x="5284" y="2205"/>
            <a:ext cx="208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97" name="Формула" r:id="rId7" imgW="152280" imgH="215640" progId="Equation.3">
                    <p:embed/>
                  </p:oleObj>
                </mc:Choice>
                <mc:Fallback>
                  <p:oleObj name="Формула" r:id="rId7" imgW="152280" imgH="215640" progId="Equation.3">
                    <p:embed/>
                    <p:pic>
                      <p:nvPicPr>
                        <p:cNvPr id="81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" y="2205"/>
                          <a:ext cx="208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7902" y="4833144"/>
            <a:ext cx="8640763" cy="468312"/>
            <a:chOff x="204" y="2886"/>
            <a:chExt cx="5443" cy="295"/>
          </a:xfrm>
        </p:grpSpPr>
        <p:sp>
          <p:nvSpPr>
            <p:cNvPr id="8206" name="Line 12"/>
            <p:cNvSpPr>
              <a:spLocks noChangeShapeType="1"/>
            </p:cNvSpPr>
            <p:nvPr/>
          </p:nvSpPr>
          <p:spPr bwMode="auto">
            <a:xfrm flipV="1">
              <a:off x="204" y="2886"/>
              <a:ext cx="5443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8195" name="Object 3"/>
            <p:cNvGraphicFramePr>
              <a:graphicFrameLocks noChangeAspect="1"/>
            </p:cNvGraphicFramePr>
            <p:nvPr/>
          </p:nvGraphicFramePr>
          <p:xfrm>
            <a:off x="5275" y="2886"/>
            <a:ext cx="22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98" name="Формула" r:id="rId9" imgW="164880" imgH="215640" progId="Equation.3">
                    <p:embed/>
                  </p:oleObj>
                </mc:Choice>
                <mc:Fallback>
                  <p:oleObj name="Формула" r:id="rId9" imgW="164880" imgH="215640" progId="Equation.3">
                    <p:embed/>
                    <p:pic>
                      <p:nvPicPr>
                        <p:cNvPr id="819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5" y="2886"/>
                          <a:ext cx="226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 dirty="0"/>
              <a:t>Алгоритм </a:t>
            </a:r>
            <a:r>
              <a:rPr lang="en-US" sz="4400" dirty="0"/>
              <a:t>Canny</a:t>
            </a:r>
            <a:endParaRPr lang="ru-RU" sz="4400" dirty="0"/>
          </a:p>
        </p:txBody>
      </p:sp>
      <p:sp>
        <p:nvSpPr>
          <p:cNvPr id="75781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838200" y="1628800"/>
            <a:ext cx="8229600" cy="39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Размыть изображение фильтром Гаусса</a:t>
            </a:r>
            <a:r>
              <a:rPr lang="en-US" sz="2000" dirty="0"/>
              <a:t> c </a:t>
            </a:r>
            <a:r>
              <a:rPr lang="ru-RU" sz="2000" dirty="0"/>
              <a:t>некоторым </a:t>
            </a:r>
            <a:r>
              <a:rPr lang="el-GR" sz="2000" i="1" dirty="0">
                <a:cs typeface="Times New Roman" pitchFamily="18" charset="0"/>
              </a:rPr>
              <a:t>σ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Убрать шум, лишние детали текстуры</a:t>
            </a:r>
            <a:br>
              <a:rPr lang="ru-RU" sz="2000" dirty="0"/>
            </a:br>
            <a:endParaRPr lang="ru-RU" sz="20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Рассчитать градиент изображения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Одним из операторов – например, </a:t>
            </a:r>
            <a:r>
              <a:rPr lang="ru-RU" sz="2000" dirty="0" err="1"/>
              <a:t>Собеля</a:t>
            </a:r>
            <a:br>
              <a:rPr lang="ru-RU" sz="2000" dirty="0"/>
            </a:br>
            <a:endParaRPr lang="ru-RU" sz="20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Все пиксели где сила краев </a:t>
            </a:r>
            <a:r>
              <a:rPr lang="en-US" sz="2000" i="1" dirty="0"/>
              <a:t>&lt; T </a:t>
            </a:r>
            <a:r>
              <a:rPr lang="ru-RU" sz="2000" dirty="0"/>
              <a:t>убрать из рассмотрения</a:t>
            </a:r>
            <a:br>
              <a:rPr lang="ru-RU" sz="2000" dirty="0"/>
            </a:br>
            <a:endParaRPr lang="ru-RU" sz="20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Поиск локальных максимумов</a:t>
            </a:r>
            <a:br>
              <a:rPr lang="ru-RU" sz="2000" dirty="0"/>
            </a:br>
            <a:endParaRPr lang="ru-RU" sz="2000" dirty="0"/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70000"/>
              <a:buFont typeface="Arial" charset="0"/>
              <a:buChar char="•"/>
              <a:defRPr/>
            </a:pPr>
            <a:r>
              <a:rPr lang="ru-RU" sz="2000" dirty="0"/>
              <a:t>Прослеживание краев из точек локальных максимумов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184150"/>
            <a:ext cx="83058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/>
              <a:t>Canny </a:t>
            </a:r>
            <a:r>
              <a:rPr lang="ru-RU" sz="4400" dirty="0"/>
              <a:t>– исходный</a:t>
            </a:r>
          </a:p>
        </p:txBody>
      </p:sp>
      <p:pic>
        <p:nvPicPr>
          <p:cNvPr id="76805" name="Picture 3" descr="canny_sr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613" y="1352550"/>
            <a:ext cx="6975475" cy="5040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184150"/>
            <a:ext cx="83058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/>
              <a:t>Canny </a:t>
            </a:r>
            <a:r>
              <a:rPr lang="ru-RU" sz="4400" dirty="0"/>
              <a:t>- края</a:t>
            </a:r>
          </a:p>
        </p:txBody>
      </p:sp>
      <p:pic>
        <p:nvPicPr>
          <p:cNvPr id="76805" name="Picture 3" descr="canny_sr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613" y="1352550"/>
            <a:ext cx="6975475" cy="5040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5892" name="Picture 4" descr="canny_m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5550" y="1338263"/>
            <a:ext cx="6978650" cy="504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184150"/>
            <a:ext cx="83058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/>
              <a:t>Canny </a:t>
            </a:r>
            <a:r>
              <a:rPr lang="ru-RU" sz="4400" dirty="0"/>
              <a:t>- результат</a:t>
            </a:r>
          </a:p>
        </p:txBody>
      </p:sp>
      <p:pic>
        <p:nvPicPr>
          <p:cNvPr id="76805" name="Picture 3" descr="canny_sr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7613" y="1352550"/>
            <a:ext cx="6975475" cy="5040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5892" name="Picture 4" descr="canny_m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5550" y="1338263"/>
            <a:ext cx="6978650" cy="504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5893" name="Picture 5" descr="canny_r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8725" y="1341438"/>
            <a:ext cx="6972300" cy="503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944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31" name="Picture 5" descr="cln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908720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4066" name="Rectangle 2"/>
              <p:cNvSpPr>
                <a:spLocks noGrp="1" noRot="1" noChangeArrowheads="1"/>
              </p:cNvSpPr>
              <p:nvPr>
                <p:ph type="title"/>
              </p:nvPr>
            </p:nvSpPr>
            <p:spPr>
              <a:xfrm>
                <a:off x="881978" y="219330"/>
                <a:ext cx="8010502" cy="1492132"/>
              </a:xfrm>
            </p:spPr>
            <p:txBody>
              <a:bodyPr>
                <a:normAutofit/>
              </a:bodyPr>
              <a:lstStyle/>
              <a:p>
                <a:pPr fontAlgn="auto">
                  <a:spcAft>
                    <a:spcPts val="0"/>
                  </a:spcAft>
                  <a:defRPr/>
                </a:pPr>
                <a:r>
                  <a:rPr lang="ru-RU" sz="3200" dirty="0"/>
                  <a:t>Влияние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>
                    <a:sym typeface="Symbol" pitchFamily="18" charset="2"/>
                  </a:rPr>
                  <a:t> (</a:t>
                </a:r>
                <a:r>
                  <a:rPr lang="ru-RU" sz="3200" dirty="0">
                    <a:sym typeface="Symbol" pitchFamily="18" charset="2"/>
                  </a:rPr>
                  <a:t>параметр </a:t>
                </a:r>
                <a:r>
                  <a:rPr lang="ru-RU" sz="3200" dirty="0"/>
                  <a:t>фильтра Гаусса</a:t>
                </a:r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34406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1978" y="219330"/>
                <a:ext cx="8010502" cy="1492132"/>
              </a:xfrm>
              <a:blipFill>
                <a:blip r:embed="rId3"/>
                <a:stretch>
                  <a:fillRect l="-1979" t="-12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829" name="Picture 3" descr="cln1can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9957" y="3321871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4" descr="cln1can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1365" y="3294916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832" name="Text Box 6"/>
              <p:cNvSpPr txBox="1">
                <a:spLocks noChangeArrowheads="1"/>
              </p:cNvSpPr>
              <p:nvPr/>
            </p:nvSpPr>
            <p:spPr bwMode="auto">
              <a:xfrm>
                <a:off x="1455904" y="6247633"/>
                <a:ext cx="175509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onstantia" pitchFamily="18" charset="0"/>
                  </a:rPr>
                  <a:t>Canny </a:t>
                </a:r>
                <a:r>
                  <a:rPr lang="ru-RU" sz="2000" dirty="0">
                    <a:latin typeface="Constantia" pitchFamily="18" charset="0"/>
                  </a:rPr>
                  <a:t>с</a:t>
                </a:r>
                <a:r>
                  <a:rPr lang="en-US" sz="2000" dirty="0">
                    <a:latin typeface="Constanti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latin typeface="Constantia" pitchFamily="18" charset="0"/>
                </a:endParaRPr>
              </a:p>
            </p:txBody>
          </p:sp>
        </mc:Choice>
        <mc:Fallback xmlns="">
          <p:sp>
            <p:nvSpPr>
              <p:cNvPr id="7783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5904" y="6247633"/>
                <a:ext cx="1755096" cy="400110"/>
              </a:xfrm>
              <a:prstGeom prst="rect">
                <a:avLst/>
              </a:prstGeom>
              <a:blipFill>
                <a:blip r:embed="rId6"/>
                <a:stretch>
                  <a:fillRect l="-3472" t="-9091" b="-257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834" name="Text Box 8"/>
              <p:cNvSpPr txBox="1">
                <a:spLocks noChangeArrowheads="1"/>
              </p:cNvSpPr>
              <p:nvPr/>
            </p:nvSpPr>
            <p:spPr bwMode="auto">
              <a:xfrm>
                <a:off x="6143230" y="6293671"/>
                <a:ext cx="181921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onstantia" pitchFamily="18" charset="0"/>
                  </a:rPr>
                  <a:t>Canny </a:t>
                </a:r>
                <a:r>
                  <a:rPr lang="ru-RU" sz="2000" dirty="0">
                    <a:latin typeface="Constantia" pitchFamily="18" charset="0"/>
                  </a:rPr>
                  <a:t>с</a:t>
                </a:r>
                <a:r>
                  <a:rPr lang="en-US" sz="2000" dirty="0">
                    <a:latin typeface="Constanti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>
                    <a:latin typeface="Constantia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783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3230" y="6293671"/>
                <a:ext cx="1819216" cy="400110"/>
              </a:xfrm>
              <a:prstGeom prst="rect">
                <a:avLst/>
              </a:prstGeom>
              <a:blipFill>
                <a:blip r:embed="rId7"/>
                <a:stretch>
                  <a:fillRect l="-1678" t="-7576" b="-257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36" name="Text Box 10"/>
          <p:cNvSpPr txBox="1">
            <a:spLocks noChangeArrowheads="1"/>
          </p:cNvSpPr>
          <p:nvPr/>
        </p:nvSpPr>
        <p:spPr bwMode="auto">
          <a:xfrm>
            <a:off x="4178208" y="3880520"/>
            <a:ext cx="13171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onstantia" pitchFamily="18" charset="0"/>
              </a:rPr>
              <a:t>исходное</a:t>
            </a:r>
            <a:r>
              <a:rPr lang="en-US" sz="2000" dirty="0">
                <a:latin typeface="Constantia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0F00266-1786-42D1-A090-D38616DF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 помощью</a:t>
            </a:r>
            <a:r>
              <a:rPr lang="en-US" dirty="0"/>
              <a:t> </a:t>
            </a:r>
            <a:r>
              <a:rPr lang="en-US" dirty="0" err="1"/>
              <a:t>opencv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DE3D845-234D-4E5B-85FE-BCA13B543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640"/>
            <a:ext cx="5328592" cy="662473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"opencv2/imgproc.hpp"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"opencv2/imgcodecs.hpp"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"opencv2/highgui.hpp"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char**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image,src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String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"Edges"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ksize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scale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delta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CV_16S;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String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"Lenna.png"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image =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IMREAD_COLOR 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EXIT_FAILURE;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GaussianBlur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(image,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BORDER_DEFAULT);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cvtColor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COLOR_BGR2GRAY);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Canny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window_name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key = 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waitKey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EXIT_SUCCESS;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98687-A057-4FD9-B7FB-49CD6EB5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117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D93CD7-B886-4A45-BA34-B77F4E24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с различным сглаживанием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F28F22A-BA5A-448A-B846-0319827FE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1916832"/>
            <a:ext cx="3611880" cy="632529"/>
          </a:xfrm>
        </p:spPr>
        <p:txBody>
          <a:bodyPr/>
          <a:lstStyle/>
          <a:p>
            <a:r>
              <a:rPr lang="ru-RU" dirty="0"/>
              <a:t>5х5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9112BA7-9D98-42A8-AAA9-DA4D1BA5D6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9592" y="2691524"/>
            <a:ext cx="3611880" cy="3785475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E9691261-B7D7-42EE-9EBF-B7F037BC2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93686" y="1916832"/>
            <a:ext cx="3611880" cy="632529"/>
          </a:xfrm>
        </p:spPr>
        <p:txBody>
          <a:bodyPr/>
          <a:lstStyle/>
          <a:p>
            <a:r>
              <a:rPr lang="ru-RU" dirty="0"/>
              <a:t>3х3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97760F8-F59F-4D81-A284-7837AD56EB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33430" y="2691524"/>
            <a:ext cx="3611880" cy="37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1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4400"/>
              <a:t>Выделение краев</a:t>
            </a:r>
          </a:p>
        </p:txBody>
      </p:sp>
      <p:pic>
        <p:nvPicPr>
          <p:cNvPr id="65541" name="Picture 4" descr="B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758" y="1628800"/>
            <a:ext cx="4097338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5" descr="ed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52962" y="3429000"/>
            <a:ext cx="403225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Морфологические операции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21290" y="2754136"/>
            <a:ext cx="3592512" cy="26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986338" y="2754136"/>
            <a:ext cx="3592512" cy="268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3866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Работа с контурами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Полигональная аппроксимация</a:t>
            </a:r>
          </a:p>
          <a:p>
            <a:r>
              <a:rPr lang="ru-RU"/>
              <a:t>Цепные коды</a:t>
            </a:r>
          </a:p>
          <a:p>
            <a:r>
              <a:rPr lang="ru-RU"/>
              <a:t>Дескрипторы контуров</a:t>
            </a:r>
          </a:p>
          <a:p>
            <a:pPr lvl="1">
              <a:buFont typeface="Wingdings" pitchFamily="2" charset="2"/>
              <a:buNone/>
            </a:pPr>
            <a:endParaRPr lang="ru-RU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946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>
                <a:sym typeface="Symbol" pitchFamily="18" charset="2"/>
              </a:rPr>
              <a:t>Полигональная аппроксимация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idx="1"/>
          </p:nvPr>
        </p:nvSpPr>
        <p:spPr>
          <a:xfrm>
            <a:off x="1050925" y="1340768"/>
            <a:ext cx="7633742" cy="3593591"/>
          </a:xfrm>
        </p:spPr>
        <p:txBody>
          <a:bodyPr/>
          <a:lstStyle/>
          <a:p>
            <a:r>
              <a:rPr lang="ru-RU" sz="2000" dirty="0"/>
              <a:t>Постановка:</a:t>
            </a:r>
          </a:p>
          <a:p>
            <a:pPr lvl="1"/>
            <a:r>
              <a:rPr lang="ru-RU" sz="1800" dirty="0"/>
              <a:t>Аппроксимация точечной кривой ломаной линией</a:t>
            </a:r>
            <a:endParaRPr lang="en-US" sz="1800" dirty="0"/>
          </a:p>
          <a:p>
            <a:r>
              <a:rPr lang="ru-RU" sz="2000" dirty="0"/>
              <a:t>Цель:</a:t>
            </a:r>
          </a:p>
          <a:p>
            <a:pPr lvl="1"/>
            <a:r>
              <a:rPr lang="ru-RU" sz="1800" dirty="0"/>
              <a:t>Сжатие информации</a:t>
            </a:r>
          </a:p>
          <a:p>
            <a:pPr lvl="1"/>
            <a:r>
              <a:rPr lang="ru-RU" sz="1800" dirty="0"/>
              <a:t>Борьба с дискретностью и шумом</a:t>
            </a:r>
          </a:p>
          <a:p>
            <a:pPr lvl="1"/>
            <a:r>
              <a:rPr lang="ru-RU" sz="1800" dirty="0"/>
              <a:t>Облегчение дальнейшего анализа</a:t>
            </a:r>
          </a:p>
          <a:p>
            <a:pPr lvl="1">
              <a:buFont typeface="Wingdings" pitchFamily="2" charset="2"/>
              <a:buNone/>
            </a:pPr>
            <a:endParaRPr lang="en-US" sz="1800" dirty="0"/>
          </a:p>
          <a:p>
            <a:pPr>
              <a:buFont typeface="Wingdings" pitchFamily="2" charset="2"/>
              <a:buNone/>
            </a:pPr>
            <a:endParaRPr lang="ru-RU" dirty="0"/>
          </a:p>
        </p:txBody>
      </p:sp>
      <p:pic>
        <p:nvPicPr>
          <p:cNvPr id="80902" name="Picture 4" descr="linefit_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89173" y="3933825"/>
            <a:ext cx="3305175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3" name="Picture 5" descr="linefit_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7900" y="3933825"/>
            <a:ext cx="3305175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33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63968" y="252923"/>
            <a:ext cx="8229600" cy="1341228"/>
          </a:xfrm>
        </p:spPr>
        <p:txBody>
          <a:bodyPr>
            <a:normAutofit/>
          </a:bodyPr>
          <a:lstStyle/>
          <a:p>
            <a:r>
              <a:rPr lang="ru-RU" sz="4000" dirty="0"/>
              <a:t>Цепной код </a:t>
            </a:r>
            <a:br>
              <a:rPr lang="en-US" sz="4000" dirty="0"/>
            </a:br>
            <a:r>
              <a:rPr lang="ru-RU" sz="4000" dirty="0"/>
              <a:t>8-связные контура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95553"/>
            <a:ext cx="7633742" cy="359359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Кодирование контура как последовательности перемещений</a:t>
            </a:r>
          </a:p>
        </p:txBody>
      </p:sp>
      <p:sp>
        <p:nvSpPr>
          <p:cNvPr id="87046" name="Text Box 4"/>
          <p:cNvSpPr txBox="1">
            <a:spLocks noChangeArrowheads="1"/>
          </p:cNvSpPr>
          <p:nvPr/>
        </p:nvSpPr>
        <p:spPr bwMode="auto">
          <a:xfrm>
            <a:off x="914400" y="2438400"/>
            <a:ext cx="762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ru-RU" sz="2800">
              <a:solidFill>
                <a:srgbClr val="141414"/>
              </a:solidFill>
              <a:latin typeface="Constantia" pitchFamily="18" charset="0"/>
            </a:endParaRPr>
          </a:p>
        </p:txBody>
      </p:sp>
      <p:sp>
        <p:nvSpPr>
          <p:cNvPr id="87048" name="Text Box 6"/>
          <p:cNvSpPr txBox="1">
            <a:spLocks noChangeArrowheads="1"/>
          </p:cNvSpPr>
          <p:nvPr/>
        </p:nvSpPr>
        <p:spPr bwMode="auto">
          <a:xfrm>
            <a:off x="4098586" y="6202362"/>
            <a:ext cx="3394075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>
                <a:latin typeface="Constantia" pitchFamily="18" charset="0"/>
              </a:rPr>
              <a:t>Код</a:t>
            </a:r>
            <a:r>
              <a:rPr lang="en-US" sz="1600" b="1" dirty="0">
                <a:latin typeface="Constantia" pitchFamily="18" charset="0"/>
              </a:rPr>
              <a:t>:</a:t>
            </a:r>
            <a:r>
              <a:rPr lang="ru-RU" sz="1600" b="1" dirty="0">
                <a:latin typeface="Constantia" pitchFamily="18" charset="0"/>
              </a:rPr>
              <a:t> </a:t>
            </a:r>
            <a:r>
              <a:rPr lang="en-US" sz="1400" b="1" dirty="0">
                <a:latin typeface="Constantia" pitchFamily="18" charset="0"/>
              </a:rPr>
              <a:t>12232445466601760</a:t>
            </a:r>
          </a:p>
          <a:p>
            <a:pPr algn="ctr">
              <a:spcBef>
                <a:spcPct val="50000"/>
              </a:spcBef>
            </a:pPr>
            <a:endParaRPr lang="en-US" sz="1400" b="1" dirty="0">
              <a:latin typeface="Constantia" pitchFamily="18" charset="0"/>
            </a:endParaRPr>
          </a:p>
        </p:txBody>
      </p:sp>
      <p:graphicFrame>
        <p:nvGraphicFramePr>
          <p:cNvPr id="174315" name="Group 2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71528"/>
              </p:ext>
            </p:extLst>
          </p:nvPr>
        </p:nvGraphicFramePr>
        <p:xfrm>
          <a:off x="3707904" y="1916832"/>
          <a:ext cx="4608513" cy="4145280"/>
        </p:xfrm>
        <a:graphic>
          <a:graphicData uri="http://schemas.openxmlformats.org/drawingml/2006/table">
            <a:tbl>
              <a:tblPr/>
              <a:tblGrid>
                <a:gridCol w="46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4305" name="Group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2155"/>
              </p:ext>
            </p:extLst>
          </p:nvPr>
        </p:nvGraphicFramePr>
        <p:xfrm>
          <a:off x="1230427" y="2220924"/>
          <a:ext cx="1506538" cy="1676400"/>
        </p:xfrm>
        <a:graphic>
          <a:graphicData uri="http://schemas.openxmlformats.org/drawingml/2006/table">
            <a:tbl>
              <a:tblPr/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0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 195"/>
          <p:cNvGrpSpPr>
            <a:grpSpLocks/>
          </p:cNvGrpSpPr>
          <p:nvPr/>
        </p:nvGrpSpPr>
        <p:grpSpPr bwMode="auto">
          <a:xfrm>
            <a:off x="1511415" y="2528899"/>
            <a:ext cx="936625" cy="1071563"/>
            <a:chOff x="768" y="1440"/>
            <a:chExt cx="864" cy="960"/>
          </a:xfrm>
        </p:grpSpPr>
        <p:sp>
          <p:nvSpPr>
            <p:cNvPr id="87225" name="Line 196"/>
            <p:cNvSpPr>
              <a:spLocks noChangeShapeType="1"/>
            </p:cNvSpPr>
            <p:nvPr/>
          </p:nvSpPr>
          <p:spPr bwMode="auto">
            <a:xfrm>
              <a:off x="1200" y="1920"/>
              <a:ext cx="0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6" name="Line 197"/>
            <p:cNvSpPr>
              <a:spLocks noChangeShapeType="1"/>
            </p:cNvSpPr>
            <p:nvPr/>
          </p:nvSpPr>
          <p:spPr bwMode="auto">
            <a:xfrm flipV="1">
              <a:off x="1200" y="1440"/>
              <a:ext cx="0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7" name="Line 198"/>
            <p:cNvSpPr>
              <a:spLocks noChangeShapeType="1"/>
            </p:cNvSpPr>
            <p:nvPr/>
          </p:nvSpPr>
          <p:spPr bwMode="auto">
            <a:xfrm>
              <a:off x="1200" y="1920"/>
              <a:ext cx="43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8" name="Line 199"/>
            <p:cNvSpPr>
              <a:spLocks noChangeShapeType="1"/>
            </p:cNvSpPr>
            <p:nvPr/>
          </p:nvSpPr>
          <p:spPr bwMode="auto">
            <a:xfrm flipH="1">
              <a:off x="768" y="1920"/>
              <a:ext cx="43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9" name="Line 200"/>
            <p:cNvSpPr>
              <a:spLocks noChangeShapeType="1"/>
            </p:cNvSpPr>
            <p:nvPr/>
          </p:nvSpPr>
          <p:spPr bwMode="auto">
            <a:xfrm flipV="1">
              <a:off x="1200" y="1440"/>
              <a:ext cx="432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30" name="Line 201"/>
            <p:cNvSpPr>
              <a:spLocks noChangeShapeType="1"/>
            </p:cNvSpPr>
            <p:nvPr/>
          </p:nvSpPr>
          <p:spPr bwMode="auto">
            <a:xfrm flipH="1" flipV="1">
              <a:off x="768" y="1440"/>
              <a:ext cx="432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31" name="Line 202"/>
            <p:cNvSpPr>
              <a:spLocks noChangeShapeType="1"/>
            </p:cNvSpPr>
            <p:nvPr/>
          </p:nvSpPr>
          <p:spPr bwMode="auto">
            <a:xfrm flipH="1">
              <a:off x="768" y="1920"/>
              <a:ext cx="432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32" name="Line 203"/>
            <p:cNvSpPr>
              <a:spLocks noChangeShapeType="1"/>
            </p:cNvSpPr>
            <p:nvPr/>
          </p:nvSpPr>
          <p:spPr bwMode="auto">
            <a:xfrm>
              <a:off x="1200" y="1920"/>
              <a:ext cx="432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" name="Group 204"/>
          <p:cNvGrpSpPr>
            <a:grpSpLocks/>
          </p:cNvGrpSpPr>
          <p:nvPr/>
        </p:nvGrpSpPr>
        <p:grpSpPr bwMode="auto">
          <a:xfrm>
            <a:off x="4863712" y="2728203"/>
            <a:ext cx="2293938" cy="2522537"/>
            <a:chOff x="3168" y="1584"/>
            <a:chExt cx="1536" cy="1680"/>
          </a:xfrm>
        </p:grpSpPr>
        <p:sp>
          <p:nvSpPr>
            <p:cNvPr id="87208" name="Line 205"/>
            <p:cNvSpPr>
              <a:spLocks noChangeShapeType="1"/>
            </p:cNvSpPr>
            <p:nvPr/>
          </p:nvSpPr>
          <p:spPr bwMode="auto">
            <a:xfrm flipH="1">
              <a:off x="3168" y="1584"/>
              <a:ext cx="288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09" name="Line 206"/>
            <p:cNvSpPr>
              <a:spLocks noChangeShapeType="1"/>
            </p:cNvSpPr>
            <p:nvPr/>
          </p:nvSpPr>
          <p:spPr bwMode="auto">
            <a:xfrm>
              <a:off x="3168" y="1920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0" name="Line 207"/>
            <p:cNvSpPr>
              <a:spLocks noChangeShapeType="1"/>
            </p:cNvSpPr>
            <p:nvPr/>
          </p:nvSpPr>
          <p:spPr bwMode="auto">
            <a:xfrm>
              <a:off x="3168" y="2256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1" name="Line 208"/>
            <p:cNvSpPr>
              <a:spLocks noChangeShapeType="1"/>
            </p:cNvSpPr>
            <p:nvPr/>
          </p:nvSpPr>
          <p:spPr bwMode="auto">
            <a:xfrm>
              <a:off x="3168" y="2592"/>
              <a:ext cx="288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2" name="Line 209"/>
            <p:cNvSpPr>
              <a:spLocks noChangeShapeType="1"/>
            </p:cNvSpPr>
            <p:nvPr/>
          </p:nvSpPr>
          <p:spPr bwMode="auto">
            <a:xfrm>
              <a:off x="3456" y="2928"/>
              <a:ext cx="0" cy="33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3" name="Line 210"/>
            <p:cNvSpPr>
              <a:spLocks noChangeShapeType="1"/>
            </p:cNvSpPr>
            <p:nvPr/>
          </p:nvSpPr>
          <p:spPr bwMode="auto">
            <a:xfrm>
              <a:off x="3504" y="3264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4" name="Line 211"/>
            <p:cNvSpPr>
              <a:spLocks noChangeShapeType="1"/>
            </p:cNvSpPr>
            <p:nvPr/>
          </p:nvSpPr>
          <p:spPr bwMode="auto">
            <a:xfrm>
              <a:off x="3840" y="3264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5" name="Line 212"/>
            <p:cNvSpPr>
              <a:spLocks noChangeShapeType="1"/>
            </p:cNvSpPr>
            <p:nvPr/>
          </p:nvSpPr>
          <p:spPr bwMode="auto">
            <a:xfrm flipV="1">
              <a:off x="4128" y="2928"/>
              <a:ext cx="288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6" name="Line 213"/>
            <p:cNvSpPr>
              <a:spLocks noChangeShapeType="1"/>
            </p:cNvSpPr>
            <p:nvPr/>
          </p:nvSpPr>
          <p:spPr bwMode="auto">
            <a:xfrm>
              <a:off x="4416" y="2880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7" name="Line 214"/>
            <p:cNvSpPr>
              <a:spLocks noChangeShapeType="1"/>
            </p:cNvSpPr>
            <p:nvPr/>
          </p:nvSpPr>
          <p:spPr bwMode="auto">
            <a:xfrm flipV="1">
              <a:off x="4704" y="2496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8" name="Line 215"/>
            <p:cNvSpPr>
              <a:spLocks noChangeShapeType="1"/>
            </p:cNvSpPr>
            <p:nvPr/>
          </p:nvSpPr>
          <p:spPr bwMode="auto">
            <a:xfrm flipV="1">
              <a:off x="4704" y="2208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19" name="Line 216"/>
            <p:cNvSpPr>
              <a:spLocks noChangeShapeType="1"/>
            </p:cNvSpPr>
            <p:nvPr/>
          </p:nvSpPr>
          <p:spPr bwMode="auto">
            <a:xfrm flipV="1">
              <a:off x="4704" y="1920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0" name="Line 217"/>
            <p:cNvSpPr>
              <a:spLocks noChangeShapeType="1"/>
            </p:cNvSpPr>
            <p:nvPr/>
          </p:nvSpPr>
          <p:spPr bwMode="auto">
            <a:xfrm flipH="1">
              <a:off x="3456" y="1584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1" name="Line 218"/>
            <p:cNvSpPr>
              <a:spLocks noChangeShapeType="1"/>
            </p:cNvSpPr>
            <p:nvPr/>
          </p:nvSpPr>
          <p:spPr bwMode="auto">
            <a:xfrm flipH="1">
              <a:off x="4080" y="1968"/>
              <a:ext cx="288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2" name="Line 219"/>
            <p:cNvSpPr>
              <a:spLocks noChangeShapeType="1"/>
            </p:cNvSpPr>
            <p:nvPr/>
          </p:nvSpPr>
          <p:spPr bwMode="auto">
            <a:xfrm flipH="1" flipV="1">
              <a:off x="3792" y="1920"/>
              <a:ext cx="288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3" name="Line 220"/>
            <p:cNvSpPr>
              <a:spLocks noChangeShapeType="1"/>
            </p:cNvSpPr>
            <p:nvPr/>
          </p:nvSpPr>
          <p:spPr bwMode="auto">
            <a:xfrm flipV="1">
              <a:off x="3792" y="1584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7224" name="Line 221"/>
            <p:cNvSpPr>
              <a:spLocks noChangeShapeType="1"/>
            </p:cNvSpPr>
            <p:nvPr/>
          </p:nvSpPr>
          <p:spPr bwMode="auto">
            <a:xfrm flipH="1">
              <a:off x="4368" y="1920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0268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52785" y="256919"/>
            <a:ext cx="7633742" cy="1492132"/>
          </a:xfrm>
        </p:spPr>
        <p:txBody>
          <a:bodyPr>
            <a:normAutofit/>
          </a:bodyPr>
          <a:lstStyle/>
          <a:p>
            <a:r>
              <a:rPr lang="ru-RU" sz="4000" dirty="0"/>
              <a:t>Цепной код</a:t>
            </a:r>
            <a:br>
              <a:rPr lang="en-US" sz="4000" dirty="0"/>
            </a:br>
            <a:r>
              <a:rPr lang="ru-RU" sz="4000" dirty="0"/>
              <a:t>4</a:t>
            </a:r>
            <a:r>
              <a:rPr lang="en-US" sz="4000" dirty="0"/>
              <a:t>-</a:t>
            </a:r>
            <a:r>
              <a:rPr lang="ru-RU" sz="4000" dirty="0"/>
              <a:t>связные контура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>
          <a:xfrm>
            <a:off x="938758" y="1657877"/>
            <a:ext cx="7633742" cy="359359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000" dirty="0"/>
              <a:t>Кодирование контура как последовательности перемещений</a:t>
            </a:r>
          </a:p>
        </p:txBody>
      </p:sp>
      <p:sp>
        <p:nvSpPr>
          <p:cNvPr id="88070" name="Text Box 4"/>
          <p:cNvSpPr txBox="1">
            <a:spLocks noChangeArrowheads="1"/>
          </p:cNvSpPr>
          <p:nvPr/>
        </p:nvSpPr>
        <p:spPr bwMode="auto">
          <a:xfrm>
            <a:off x="914400" y="2438400"/>
            <a:ext cx="7620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ru-RU" sz="2800">
              <a:solidFill>
                <a:srgbClr val="141414"/>
              </a:solidFill>
              <a:latin typeface="Constantia" pitchFamily="18" charset="0"/>
            </a:endParaRPr>
          </a:p>
        </p:txBody>
      </p:sp>
      <p:sp>
        <p:nvSpPr>
          <p:cNvPr id="88071" name="Text Box 5"/>
          <p:cNvSpPr txBox="1">
            <a:spLocks noChangeArrowheads="1"/>
          </p:cNvSpPr>
          <p:nvPr/>
        </p:nvSpPr>
        <p:spPr bwMode="auto">
          <a:xfrm>
            <a:off x="4405312" y="6302942"/>
            <a:ext cx="3394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600" b="1" dirty="0">
                <a:latin typeface="Constantia" pitchFamily="18" charset="0"/>
              </a:rPr>
              <a:t>Код</a:t>
            </a:r>
            <a:r>
              <a:rPr lang="en-US" sz="1600" b="1" dirty="0">
                <a:latin typeface="Constantia" pitchFamily="18" charset="0"/>
              </a:rPr>
              <a:t>:</a:t>
            </a:r>
            <a:r>
              <a:rPr lang="ru-RU" sz="1600" b="1" dirty="0">
                <a:latin typeface="Constantia" pitchFamily="18" charset="0"/>
              </a:rPr>
              <a:t> </a:t>
            </a:r>
            <a:r>
              <a:rPr lang="en-US" sz="1400" b="1" dirty="0">
                <a:latin typeface="Constantia" pitchFamily="18" charset="0"/>
              </a:rPr>
              <a:t>1122322333010033010112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47056" y="3376611"/>
            <a:ext cx="946150" cy="1139825"/>
            <a:chOff x="768" y="1392"/>
            <a:chExt cx="864" cy="960"/>
          </a:xfrm>
        </p:grpSpPr>
        <p:sp>
          <p:nvSpPr>
            <p:cNvPr id="88252" name="Line 7"/>
            <p:cNvSpPr>
              <a:spLocks noChangeShapeType="1"/>
            </p:cNvSpPr>
            <p:nvPr/>
          </p:nvSpPr>
          <p:spPr bwMode="auto">
            <a:xfrm>
              <a:off x="1200" y="1872"/>
              <a:ext cx="0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8253" name="Line 8"/>
            <p:cNvSpPr>
              <a:spLocks noChangeShapeType="1"/>
            </p:cNvSpPr>
            <p:nvPr/>
          </p:nvSpPr>
          <p:spPr bwMode="auto">
            <a:xfrm flipV="1">
              <a:off x="1200" y="1392"/>
              <a:ext cx="0" cy="48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8254" name="Line 9"/>
            <p:cNvSpPr>
              <a:spLocks noChangeShapeType="1"/>
            </p:cNvSpPr>
            <p:nvPr/>
          </p:nvSpPr>
          <p:spPr bwMode="auto">
            <a:xfrm>
              <a:off x="1200" y="1872"/>
              <a:ext cx="43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88255" name="Line 10"/>
            <p:cNvSpPr>
              <a:spLocks noChangeShapeType="1"/>
            </p:cNvSpPr>
            <p:nvPr/>
          </p:nvSpPr>
          <p:spPr bwMode="auto">
            <a:xfrm flipH="1">
              <a:off x="768" y="1872"/>
              <a:ext cx="432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  <p:graphicFrame>
        <p:nvGraphicFramePr>
          <p:cNvPr id="173283" name="Group 2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53010"/>
              </p:ext>
            </p:extLst>
          </p:nvPr>
        </p:nvGraphicFramePr>
        <p:xfrm>
          <a:off x="1569244" y="3109911"/>
          <a:ext cx="1511300" cy="1676400"/>
        </p:xfrm>
        <a:graphic>
          <a:graphicData uri="http://schemas.openxmlformats.org/drawingml/2006/table">
            <a:tbl>
              <a:tblPr/>
              <a:tblGrid>
                <a:gridCol w="30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289" name="Group 2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73036"/>
              </p:ext>
            </p:extLst>
          </p:nvPr>
        </p:nvGraphicFramePr>
        <p:xfrm>
          <a:off x="3790156" y="2060848"/>
          <a:ext cx="4608513" cy="4145280"/>
        </p:xfrm>
        <a:graphic>
          <a:graphicData uri="http://schemas.openxmlformats.org/drawingml/2006/table">
            <a:tbl>
              <a:tblPr/>
              <a:tblGrid>
                <a:gridCol w="46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8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8230" name="Line 200"/>
          <p:cNvSpPr>
            <a:spLocks noChangeShapeType="1"/>
          </p:cNvSpPr>
          <p:nvPr/>
        </p:nvSpPr>
        <p:spPr bwMode="auto">
          <a:xfrm>
            <a:off x="5444331" y="2889523"/>
            <a:ext cx="1588" cy="4429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1" name="Line 201"/>
          <p:cNvSpPr>
            <a:spLocks noChangeShapeType="1"/>
          </p:cNvSpPr>
          <p:nvPr/>
        </p:nvSpPr>
        <p:spPr bwMode="auto">
          <a:xfrm flipH="1">
            <a:off x="4869656" y="3321323"/>
            <a:ext cx="442913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2" name="Line 202"/>
          <p:cNvSpPr>
            <a:spLocks noChangeShapeType="1"/>
          </p:cNvSpPr>
          <p:nvPr/>
        </p:nvSpPr>
        <p:spPr bwMode="auto">
          <a:xfrm flipV="1">
            <a:off x="5877719" y="3383235"/>
            <a:ext cx="1587" cy="442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3" name="Line 203"/>
          <p:cNvSpPr>
            <a:spLocks noChangeShapeType="1"/>
          </p:cNvSpPr>
          <p:nvPr/>
        </p:nvSpPr>
        <p:spPr bwMode="auto">
          <a:xfrm>
            <a:off x="4941094" y="3383235"/>
            <a:ext cx="1587" cy="442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4" name="Line 204"/>
          <p:cNvSpPr>
            <a:spLocks noChangeShapeType="1"/>
          </p:cNvSpPr>
          <p:nvPr/>
        </p:nvSpPr>
        <p:spPr bwMode="auto">
          <a:xfrm>
            <a:off x="4942681" y="3897585"/>
            <a:ext cx="1588" cy="4413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5" name="Line 205"/>
          <p:cNvSpPr>
            <a:spLocks noChangeShapeType="1"/>
          </p:cNvSpPr>
          <p:nvPr/>
        </p:nvSpPr>
        <p:spPr bwMode="auto">
          <a:xfrm>
            <a:off x="5417344" y="4918348"/>
            <a:ext cx="1587" cy="4413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6" name="Line 206"/>
          <p:cNvSpPr>
            <a:spLocks noChangeShapeType="1"/>
          </p:cNvSpPr>
          <p:nvPr/>
        </p:nvSpPr>
        <p:spPr bwMode="auto">
          <a:xfrm>
            <a:off x="5410994" y="4418285"/>
            <a:ext cx="1587" cy="442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7" name="Line 208"/>
          <p:cNvSpPr>
            <a:spLocks noChangeShapeType="1"/>
          </p:cNvSpPr>
          <p:nvPr/>
        </p:nvSpPr>
        <p:spPr bwMode="auto">
          <a:xfrm>
            <a:off x="4942681" y="4400823"/>
            <a:ext cx="442913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8" name="Line 209"/>
          <p:cNvSpPr>
            <a:spLocks noChangeShapeType="1"/>
          </p:cNvSpPr>
          <p:nvPr/>
        </p:nvSpPr>
        <p:spPr bwMode="auto">
          <a:xfrm>
            <a:off x="5407819" y="5431110"/>
            <a:ext cx="442912" cy="15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39" name="Line 210"/>
          <p:cNvSpPr>
            <a:spLocks noChangeShapeType="1"/>
          </p:cNvSpPr>
          <p:nvPr/>
        </p:nvSpPr>
        <p:spPr bwMode="auto">
          <a:xfrm>
            <a:off x="5880894" y="5448573"/>
            <a:ext cx="442912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0" name="Line 212"/>
          <p:cNvSpPr>
            <a:spLocks noChangeShapeType="1"/>
          </p:cNvSpPr>
          <p:nvPr/>
        </p:nvSpPr>
        <p:spPr bwMode="auto">
          <a:xfrm>
            <a:off x="6371431" y="4904060"/>
            <a:ext cx="442913" cy="15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1" name="Line 213"/>
          <p:cNvSpPr>
            <a:spLocks noChangeShapeType="1"/>
          </p:cNvSpPr>
          <p:nvPr/>
        </p:nvSpPr>
        <p:spPr bwMode="auto">
          <a:xfrm>
            <a:off x="6814344" y="4905648"/>
            <a:ext cx="442912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2" name="Line 214"/>
          <p:cNvSpPr>
            <a:spLocks noChangeShapeType="1"/>
          </p:cNvSpPr>
          <p:nvPr/>
        </p:nvSpPr>
        <p:spPr bwMode="auto">
          <a:xfrm flipV="1">
            <a:off x="6309519" y="4940573"/>
            <a:ext cx="1587" cy="4429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3" name="Line 216"/>
          <p:cNvSpPr>
            <a:spLocks noChangeShapeType="1"/>
          </p:cNvSpPr>
          <p:nvPr/>
        </p:nvSpPr>
        <p:spPr bwMode="auto">
          <a:xfrm flipV="1">
            <a:off x="7246144" y="3392760"/>
            <a:ext cx="1587" cy="4413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4" name="Line 217"/>
          <p:cNvSpPr>
            <a:spLocks noChangeShapeType="1"/>
          </p:cNvSpPr>
          <p:nvPr/>
        </p:nvSpPr>
        <p:spPr bwMode="auto">
          <a:xfrm flipV="1">
            <a:off x="7246144" y="3888060"/>
            <a:ext cx="1587" cy="4413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5" name="Line 218"/>
          <p:cNvSpPr>
            <a:spLocks noChangeShapeType="1"/>
          </p:cNvSpPr>
          <p:nvPr/>
        </p:nvSpPr>
        <p:spPr bwMode="auto">
          <a:xfrm flipV="1">
            <a:off x="7246144" y="4400823"/>
            <a:ext cx="1587" cy="4429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6" name="Line 219"/>
          <p:cNvSpPr>
            <a:spLocks noChangeShapeType="1"/>
          </p:cNvSpPr>
          <p:nvPr/>
        </p:nvSpPr>
        <p:spPr bwMode="auto">
          <a:xfrm flipH="1">
            <a:off x="5434806" y="2818085"/>
            <a:ext cx="442913" cy="15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7" name="Line 220"/>
          <p:cNvSpPr>
            <a:spLocks noChangeShapeType="1"/>
          </p:cNvSpPr>
          <p:nvPr/>
        </p:nvSpPr>
        <p:spPr bwMode="auto">
          <a:xfrm flipH="1">
            <a:off x="5806281" y="3895998"/>
            <a:ext cx="442913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8" name="Line 221"/>
          <p:cNvSpPr>
            <a:spLocks noChangeShapeType="1"/>
          </p:cNvSpPr>
          <p:nvPr/>
        </p:nvSpPr>
        <p:spPr bwMode="auto">
          <a:xfrm flipH="1">
            <a:off x="6309519" y="3895998"/>
            <a:ext cx="442912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49" name="Line 222"/>
          <p:cNvSpPr>
            <a:spLocks noChangeShapeType="1"/>
          </p:cNvSpPr>
          <p:nvPr/>
        </p:nvSpPr>
        <p:spPr bwMode="auto">
          <a:xfrm flipH="1">
            <a:off x="6731794" y="3391173"/>
            <a:ext cx="442912" cy="15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50" name="Line 223"/>
          <p:cNvSpPr>
            <a:spLocks noChangeShapeType="1"/>
          </p:cNvSpPr>
          <p:nvPr/>
        </p:nvSpPr>
        <p:spPr bwMode="auto">
          <a:xfrm>
            <a:off x="6741319" y="3454673"/>
            <a:ext cx="1587" cy="44291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88251" name="Line 224"/>
          <p:cNvSpPr>
            <a:spLocks noChangeShapeType="1"/>
          </p:cNvSpPr>
          <p:nvPr/>
        </p:nvSpPr>
        <p:spPr bwMode="auto">
          <a:xfrm flipV="1">
            <a:off x="5877719" y="2878410"/>
            <a:ext cx="1587" cy="442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82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/>
              <a:t>Цепной код - свойства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1371037"/>
            <a:ext cx="7633742" cy="35935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endParaRPr lang="ru-RU" sz="2000" dirty="0"/>
          </a:p>
          <a:p>
            <a:pPr>
              <a:lnSpc>
                <a:spcPct val="80000"/>
              </a:lnSpc>
            </a:pPr>
            <a:r>
              <a:rPr lang="ru-RU" sz="2000" dirty="0"/>
              <a:t>Свойства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Цепной код – представление контура, независимое к его перемещению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При замене в 8-ми связном кода любого</a:t>
            </a:r>
            <a:r>
              <a:rPr lang="en-US" sz="1800" dirty="0"/>
              <a:t> n </a:t>
            </a:r>
            <a:r>
              <a:rPr lang="ru-RU" sz="1800" dirty="0"/>
              <a:t>но</a:t>
            </a:r>
            <a:r>
              <a:rPr lang="en-US" sz="1800" dirty="0"/>
              <a:t> (n mod 8) + 1 </a:t>
            </a:r>
            <a:r>
              <a:rPr lang="ru-RU" sz="1800" dirty="0"/>
              <a:t>контур будет </a:t>
            </a:r>
            <a:r>
              <a:rPr lang="ru-RU" sz="1800" b="1" dirty="0"/>
              <a:t>повернут</a:t>
            </a:r>
            <a:r>
              <a:rPr lang="en-US" sz="1800" dirty="0"/>
              <a:t> </a:t>
            </a:r>
            <a:r>
              <a:rPr lang="ru-RU" sz="1800" dirty="0"/>
              <a:t>по часовой стрелке на</a:t>
            </a:r>
            <a:r>
              <a:rPr lang="en-US" sz="1800" dirty="0"/>
              <a:t> 45 </a:t>
            </a:r>
            <a:r>
              <a:rPr lang="ru-RU" sz="1800" dirty="0"/>
              <a:t>градусов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Некоторые особенности контуров, такие как уголки, например могут быть сразу рассчитаны по анализу цепных кодов</a:t>
            </a:r>
          </a:p>
          <a:p>
            <a:pPr lvl="1">
              <a:lnSpc>
                <a:spcPct val="80000"/>
              </a:lnSpc>
            </a:pPr>
            <a:endParaRPr lang="ru-RU" sz="1800" dirty="0"/>
          </a:p>
          <a:p>
            <a:pPr>
              <a:lnSpc>
                <a:spcPct val="80000"/>
              </a:lnSpc>
            </a:pPr>
            <a:r>
              <a:rPr lang="ru-RU" sz="2000" dirty="0"/>
              <a:t>Сложности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В цепном коде важна начальная точка – при ее изменении меняется и код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Небольшие вариации границы (шум) серьезно меняют код. Сравнение двух шумных контуров по цепному коды – сложно</a:t>
            </a:r>
          </a:p>
          <a:p>
            <a:pPr lvl="1">
              <a:lnSpc>
                <a:spcPct val="80000"/>
              </a:lnSpc>
            </a:pPr>
            <a:r>
              <a:rPr lang="ru-RU" sz="1800" dirty="0"/>
              <a:t>Цепной код не инвариантен к повороту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605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Разностный код</a:t>
            </a:r>
          </a:p>
        </p:txBody>
      </p:sp>
      <p:sp>
        <p:nvSpPr>
          <p:cNvPr id="9011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Это «производная» цепного кода</a:t>
            </a:r>
          </a:p>
          <a:p>
            <a:pPr lvl="1"/>
            <a:r>
              <a:rPr lang="ru-RU" sz="2400" dirty="0"/>
              <a:t>Формула </a:t>
            </a:r>
          </a:p>
          <a:p>
            <a:pPr lvl="2"/>
            <a:r>
              <a:rPr lang="en-US" sz="1800" dirty="0" err="1"/>
              <a:t>y</a:t>
            </a:r>
            <a:r>
              <a:rPr lang="en-US" sz="1800" baseline="-25000" dirty="0" err="1"/>
              <a:t>i</a:t>
            </a:r>
            <a:r>
              <a:rPr lang="en-US" sz="1800" baseline="-25000" dirty="0"/>
              <a:t> </a:t>
            </a:r>
            <a:r>
              <a:rPr lang="en-US" sz="1800" dirty="0"/>
              <a:t>= (x</a:t>
            </a:r>
            <a:r>
              <a:rPr lang="en-US" sz="1800" baseline="-25000" dirty="0"/>
              <a:t>i+1</a:t>
            </a:r>
            <a:r>
              <a:rPr lang="en-US" sz="1800" dirty="0"/>
              <a:t>- x</a:t>
            </a:r>
            <a:r>
              <a:rPr lang="en-US" sz="1800" baseline="-25000" dirty="0"/>
              <a:t>i </a:t>
            </a:r>
            <a:r>
              <a:rPr lang="en-US" sz="1800" dirty="0"/>
              <a:t>) mod 8 – </a:t>
            </a:r>
            <a:r>
              <a:rPr lang="ru-RU" sz="1800" dirty="0"/>
              <a:t>восьмисвязный</a:t>
            </a:r>
          </a:p>
          <a:p>
            <a:pPr lvl="2"/>
            <a:r>
              <a:rPr lang="en-US" sz="1800" dirty="0" err="1"/>
              <a:t>y</a:t>
            </a:r>
            <a:r>
              <a:rPr lang="en-US" sz="1800" baseline="-25000" dirty="0" err="1"/>
              <a:t>i</a:t>
            </a:r>
            <a:r>
              <a:rPr lang="en-US" sz="1800" baseline="-25000" dirty="0"/>
              <a:t> </a:t>
            </a:r>
            <a:r>
              <a:rPr lang="en-US" sz="1800" dirty="0"/>
              <a:t>= (x</a:t>
            </a:r>
            <a:r>
              <a:rPr lang="en-US" sz="1800" baseline="-25000" dirty="0"/>
              <a:t>i+1</a:t>
            </a:r>
            <a:r>
              <a:rPr lang="en-US" sz="1800" dirty="0"/>
              <a:t>- x</a:t>
            </a:r>
            <a:r>
              <a:rPr lang="en-US" sz="1800" baseline="-25000" dirty="0"/>
              <a:t>i</a:t>
            </a:r>
            <a:r>
              <a:rPr lang="en-US" sz="1800" dirty="0"/>
              <a:t>) mod </a:t>
            </a:r>
            <a:r>
              <a:rPr lang="ru-RU" sz="1800" dirty="0"/>
              <a:t>4</a:t>
            </a:r>
            <a:r>
              <a:rPr lang="en-US" sz="1800" dirty="0"/>
              <a:t> – </a:t>
            </a:r>
            <a:r>
              <a:rPr lang="ru-RU" sz="1800" dirty="0"/>
              <a:t>четырехсвязный</a:t>
            </a:r>
          </a:p>
        </p:txBody>
      </p:sp>
    </p:spTree>
    <p:extLst>
      <p:ext uri="{BB962C8B-B14F-4D97-AF65-F5344CB8AC3E}">
        <p14:creationId xmlns:p14="http://schemas.microsoft.com/office/powerpoint/2010/main" val="1804450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90BF8-4A85-4995-B0D0-CF2AB6F0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Выделение областей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6FFA3-EDD7-4528-BF08-811370E7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Может производиться различными способами</a:t>
            </a:r>
          </a:p>
          <a:p>
            <a:pPr lvl="1"/>
            <a:r>
              <a:rPr lang="ru-RU" dirty="0"/>
              <a:t>Выделение с помощью цветовых пространств (гистограмма)</a:t>
            </a:r>
          </a:p>
          <a:p>
            <a:pPr lvl="1"/>
            <a:r>
              <a:rPr lang="ru-RU" dirty="0"/>
              <a:t>Частный случай – результат бинаризации</a:t>
            </a:r>
          </a:p>
          <a:p>
            <a:pPr lvl="1"/>
            <a:r>
              <a:rPr lang="ru-RU" dirty="0"/>
              <a:t>Внутренность контура</a:t>
            </a:r>
          </a:p>
          <a:p>
            <a:pPr lvl="1"/>
            <a:r>
              <a:rPr lang="ru-RU" dirty="0"/>
              <a:t>Сегментация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193631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1CCD0-7727-415C-9753-27439F86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59" y="645107"/>
            <a:ext cx="2538247" cy="5408283"/>
          </a:xfrm>
        </p:spPr>
        <p:txBody>
          <a:bodyPr anchor="ctr">
            <a:normAutofit/>
          </a:bodyPr>
          <a:lstStyle/>
          <a:p>
            <a:r>
              <a:rPr lang="ru-RU" sz="3200" dirty="0"/>
              <a:t>Построение выпуклых оболочек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BC56099B-2432-46A3-B186-85F8744BF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744836"/>
              </p:ext>
            </p:extLst>
          </p:nvPr>
        </p:nvGraphicFramePr>
        <p:xfrm>
          <a:off x="3881437" y="644525"/>
          <a:ext cx="4691063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42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34AC21-ED15-4F65-AC1F-C1A2FE5D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контуров и оболочек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DEF73DE-DFBE-4D3F-97D1-6A9F17D28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6632"/>
            <a:ext cx="5472608" cy="662473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"opencv2/imgproc.hpp"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"opencv2/imgcodecs.hpp"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"opencv2/highgui.hpp"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char**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RNG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rng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12345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image,src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ksize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scale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delta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CV_16S;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String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"Lenna.png"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image =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IMREAD_COLOR );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 // Load an image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image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"Error opening image: %s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\n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imageName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c_str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EXIT_FAILURE;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GaussianBlur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(image,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BORDER_DEFAULT);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cvtColor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COLOR_BGR2GRAY);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Canny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src_gray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grad,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vector&lt;vector&lt;Point&gt; &gt; contours;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findContours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grad, contours, RETR_TREE, CHAIN_APPROX_SIMPLE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vector&lt;vector&lt;Point&gt; &gt;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hull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contours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contours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convexHull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contours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 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Mat drawing = </a:t>
            </a:r>
            <a:r>
              <a:rPr lang="en-US" dirty="0">
                <a:solidFill>
                  <a:srgbClr val="267F99"/>
                </a:solidFill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zeros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grad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CV_8UC3 );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contours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 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Scalar color = 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Scalar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uniform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uniform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rng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uniform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drawContours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drawing, contours, 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color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rgbClr val="795E26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drawContours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 drawing, hull, 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color 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imshow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"hull"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drawing);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key = 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waitKey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EXIT_SUCCESS;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4A259F-10DD-4976-8394-E0BF8F505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findContours</a:t>
            </a:r>
            <a:r>
              <a:rPr lang="en-US" dirty="0"/>
              <a:t> </a:t>
            </a:r>
            <a:r>
              <a:rPr lang="ru-RU" dirty="0"/>
              <a:t>ищет контура с использованием цепного кода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convexHull</a:t>
            </a:r>
            <a:r>
              <a:rPr lang="en-US" dirty="0"/>
              <a:t> </a:t>
            </a:r>
            <a:r>
              <a:rPr lang="ru-RU" dirty="0"/>
              <a:t>строит по ним оболочки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06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Откуда берутся края?</a:t>
            </a:r>
            <a:endParaRPr lang="en-US"/>
          </a:p>
        </p:txBody>
      </p:sp>
      <p:sp>
        <p:nvSpPr>
          <p:cNvPr id="2056" name="Rectangle 6"/>
          <p:cNvSpPr>
            <a:spLocks noGrp="1" noChangeArrowheads="1"/>
          </p:cNvSpPr>
          <p:nvPr>
            <p:ph idx="1"/>
          </p:nvPr>
        </p:nvSpPr>
        <p:spPr>
          <a:xfrm>
            <a:off x="755576" y="1750481"/>
            <a:ext cx="7704856" cy="1181100"/>
          </a:xfrm>
        </p:spPr>
        <p:txBody>
          <a:bodyPr/>
          <a:lstStyle/>
          <a:p>
            <a:r>
              <a:rPr lang="ru-RU" dirty="0"/>
              <a:t>Край – резкий переход яркости.</a:t>
            </a:r>
          </a:p>
          <a:p>
            <a:r>
              <a:rPr lang="ru-RU" dirty="0"/>
              <a:t>Различные причины возникновения:</a:t>
            </a:r>
            <a:endParaRPr lang="en-US" dirty="0"/>
          </a:p>
        </p:txBody>
      </p:sp>
      <p:sp>
        <p:nvSpPr>
          <p:cNvPr id="136194" name="AutoShape 2"/>
          <p:cNvSpPr>
            <a:spLocks noChangeArrowheads="1"/>
          </p:cNvSpPr>
          <p:nvPr/>
        </p:nvSpPr>
        <p:spPr bwMode="auto">
          <a:xfrm>
            <a:off x="4114800" y="4495800"/>
            <a:ext cx="4057650" cy="4318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36195" name="AutoShape 3"/>
          <p:cNvSpPr>
            <a:spLocks noChangeArrowheads="1"/>
          </p:cNvSpPr>
          <p:nvPr/>
        </p:nvSpPr>
        <p:spPr bwMode="auto">
          <a:xfrm>
            <a:off x="4105275" y="3860800"/>
            <a:ext cx="4067175" cy="43180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36196" name="AutoShape 4"/>
          <p:cNvSpPr>
            <a:spLocks noChangeArrowheads="1"/>
          </p:cNvSpPr>
          <p:nvPr/>
        </p:nvSpPr>
        <p:spPr bwMode="auto">
          <a:xfrm>
            <a:off x="4105275" y="3186113"/>
            <a:ext cx="4067175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2057" name="Rectangle 7"/>
          <p:cNvSpPr>
            <a:spLocks noChangeArrowheads="1"/>
          </p:cNvSpPr>
          <p:nvPr/>
        </p:nvSpPr>
        <p:spPr bwMode="auto">
          <a:xfrm>
            <a:off x="1588" y="92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>
              <a:latin typeface="Constantia" pitchFamily="18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096963" y="3019425"/>
          <a:ext cx="29908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6" name="Photo Editor Photo" r:id="rId3" imgW="2991268" imgH="2857899" progId="">
                  <p:embed/>
                </p:oleObj>
              </mc:Choice>
              <mc:Fallback>
                <p:oleObj name="Photo Editor Photo" r:id="rId3" imgW="2991268" imgH="2857899" progId="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3019425"/>
                        <a:ext cx="29908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9"/>
          <p:cNvSpPr txBox="1">
            <a:spLocks noChangeArrowheads="1"/>
          </p:cNvSpPr>
          <p:nvPr/>
        </p:nvSpPr>
        <p:spPr bwMode="auto">
          <a:xfrm>
            <a:off x="4140200" y="3889375"/>
            <a:ext cx="31602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Резкое изменение глубины сцены</a:t>
            </a:r>
            <a:endParaRPr lang="en-US" sz="1600" dirty="0"/>
          </a:p>
        </p:txBody>
      </p:sp>
      <p:sp>
        <p:nvSpPr>
          <p:cNvPr id="2059" name="Text Box 10"/>
          <p:cNvSpPr txBox="1">
            <a:spLocks noChangeArrowheads="1"/>
          </p:cNvSpPr>
          <p:nvPr/>
        </p:nvSpPr>
        <p:spPr bwMode="auto">
          <a:xfrm>
            <a:off x="4138613" y="4530725"/>
            <a:ext cx="34865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Резкое изменение цвета поверхности</a:t>
            </a:r>
            <a:endParaRPr lang="en-US" sz="1600" dirty="0"/>
          </a:p>
        </p:txBody>
      </p:sp>
      <p:sp>
        <p:nvSpPr>
          <p:cNvPr id="2060" name="Text Box 11"/>
          <p:cNvSpPr txBox="1">
            <a:spLocks noChangeArrowheads="1"/>
          </p:cNvSpPr>
          <p:nvPr/>
        </p:nvSpPr>
        <p:spPr bwMode="auto">
          <a:xfrm>
            <a:off x="4135438" y="5184775"/>
            <a:ext cx="31009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Резкое изменение освещенности</a:t>
            </a:r>
            <a:endParaRPr lang="en-US" sz="1600" dirty="0"/>
          </a:p>
        </p:txBody>
      </p:sp>
      <p:sp>
        <p:nvSpPr>
          <p:cNvPr id="2061" name="Text Box 12"/>
          <p:cNvSpPr txBox="1">
            <a:spLocks noChangeArrowheads="1"/>
          </p:cNvSpPr>
          <p:nvPr/>
        </p:nvSpPr>
        <p:spPr bwMode="auto">
          <a:xfrm>
            <a:off x="4140200" y="3235325"/>
            <a:ext cx="37757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Резкое изменение нормали поверхности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animBg="1"/>
      <p:bldP spid="136195" grpId="0" animBg="1"/>
      <p:bldP spid="1361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C24A44C-D838-4CDA-B8A4-1D87B872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Изображение и края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0479ECD-1B80-494C-94CD-64F5D47463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49" y="2132856"/>
            <a:ext cx="3830696" cy="4021042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6571E326-F821-4247-A984-634F2DB7E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2040" y="2132856"/>
            <a:ext cx="3836645" cy="40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B0230-F46B-4267-8C2E-21EF3A69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Контуры и полигоны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8FE592-8E6F-44E4-9FD0-37FBAFFAC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9471" y="2132856"/>
            <a:ext cx="3833840" cy="4024639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1B90A63D-E37D-44DB-986E-15C6B102E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2040" y="2132856"/>
            <a:ext cx="3833840" cy="40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0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0F6F7-379F-4A0D-A8CF-9C986961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реалистичное изображение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AAA252-389B-48C9-861F-E2FC1A805E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608" y="1988840"/>
            <a:ext cx="4666339" cy="3691283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1F239B-03A5-477D-BC87-5213AC67CE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67944" y="2996952"/>
            <a:ext cx="4664278" cy="36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16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0A91E13-2BED-49F9-B5CB-3807AE71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</a:t>
            </a:r>
            <a:r>
              <a:rPr lang="ru-RU" dirty="0" err="1"/>
              <a:t>проблеммах</a:t>
            </a:r>
            <a:r>
              <a:rPr lang="ru-RU" dirty="0"/>
              <a:t> с </a:t>
            </a:r>
            <a:r>
              <a:rPr lang="en-US" dirty="0"/>
              <a:t>OPENCV </a:t>
            </a:r>
            <a:r>
              <a:rPr lang="ru-RU" dirty="0"/>
              <a:t>в виртуальной машине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A9FDA1D-238D-4B4A-A301-A85FC02B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Возникла проблемма с местом установки </a:t>
            </a:r>
            <a:r>
              <a:rPr lang="ru-RU" dirty="0" err="1"/>
              <a:t>бибоиотеки</a:t>
            </a:r>
            <a:endParaRPr lang="ru-RU" dirty="0"/>
          </a:p>
          <a:p>
            <a:r>
              <a:rPr lang="ru-RU" dirty="0"/>
              <a:t>Путь изменился:</a:t>
            </a:r>
          </a:p>
          <a:p>
            <a:pPr marL="0" indent="0">
              <a:buNone/>
            </a:pPr>
            <a:r>
              <a:rPr lang="en-US" dirty="0"/>
              <a:t>INCLUDEPATH += /</a:t>
            </a:r>
            <a:r>
              <a:rPr lang="en-US" dirty="0" err="1"/>
              <a:t>usr</a:t>
            </a:r>
            <a:r>
              <a:rPr lang="en-US" dirty="0"/>
              <a:t>/local/include</a:t>
            </a:r>
          </a:p>
          <a:p>
            <a:pPr marL="0" indent="0">
              <a:buNone/>
            </a:pPr>
            <a:r>
              <a:rPr lang="en-US" dirty="0"/>
              <a:t>LIBS += -L/</a:t>
            </a:r>
            <a:r>
              <a:rPr lang="en-US" dirty="0" err="1"/>
              <a:t>usr</a:t>
            </a:r>
            <a:r>
              <a:rPr lang="en-US" dirty="0"/>
              <a:t>/local/lib \</a:t>
            </a:r>
          </a:p>
          <a:p>
            <a:pPr marL="0" indent="0">
              <a:buNone/>
            </a:pPr>
            <a:r>
              <a:rPr lang="en-US" dirty="0"/>
              <a:t>             -l:libopencv_core.so.3.4</a:t>
            </a:r>
          </a:p>
          <a:p>
            <a:pPr marL="0" indent="0">
              <a:buNone/>
            </a:pPr>
            <a:r>
              <a:rPr lang="en-US" dirty="0"/>
              <a:t>             </a:t>
            </a:r>
            <a:r>
              <a:rPr lang="ru-RU" dirty="0"/>
              <a:t>и т.д.</a:t>
            </a:r>
          </a:p>
        </p:txBody>
      </p:sp>
    </p:spTree>
    <p:extLst>
      <p:ext uri="{BB962C8B-B14F-4D97-AF65-F5344CB8AC3E}">
        <p14:creationId xmlns:p14="http://schemas.microsoft.com/office/powerpoint/2010/main" val="955803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793BF1-14F8-411E-89DF-AAA8475B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распознавание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4A052D-DEE0-425B-831F-5D186D894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58" y="2286002"/>
            <a:ext cx="7953722" cy="3593591"/>
          </a:xfrm>
        </p:spPr>
        <p:txBody>
          <a:bodyPr>
            <a:normAutofit/>
          </a:bodyPr>
          <a:lstStyle/>
          <a:p>
            <a:r>
              <a:rPr lang="en-US" dirty="0"/>
              <a:t>OpenCV </a:t>
            </a:r>
            <a:r>
              <a:rPr lang="ru-RU" dirty="0"/>
              <a:t>может распознавать текст с использованием библиотеки </a:t>
            </a:r>
            <a:r>
              <a:rPr lang="en-US" dirty="0"/>
              <a:t>tesseract (</a:t>
            </a:r>
            <a:r>
              <a:rPr lang="ru-RU" dirty="0"/>
              <a:t>если он правильно собран</a:t>
            </a:r>
            <a:r>
              <a:rPr lang="en-US" dirty="0"/>
              <a:t>)</a:t>
            </a:r>
            <a:endParaRPr lang="ru-RU" dirty="0"/>
          </a:p>
          <a:p>
            <a:pPr marL="0" indent="0">
              <a:buNone/>
            </a:pPr>
            <a:r>
              <a:rPr lang="en-US" sz="1600" dirty="0">
                <a:solidFill>
                  <a:srgbClr val="AF00DB"/>
                </a:solidFill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&lt;opencv2/text.hpp&gt;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BaseOCR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ocr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267F99"/>
                </a:solidFill>
                <a:latin typeface="Consolas" panose="020B0609020204030204" pitchFamily="49" charset="0"/>
              </a:rPr>
              <a:t>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OCRTesseract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rus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 text;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ocr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dirty="0">
                <a:solidFill>
                  <a:srgbClr val="795E26"/>
                </a:solidFill>
                <a:latin typeface="Consolas" panose="020B0609020204030204" pitchFamily="49" charset="0"/>
              </a:rPr>
              <a:t>run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text);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"Recognized text</a:t>
            </a:r>
            <a:r>
              <a:rPr lang="ru-RU" sz="16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 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&lt;&lt; text &lt;&lt; 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3594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56777E-75D5-4A0E-8BD6-181D34AF7E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81" b="338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9F88A35-A79B-4842-B653-7A4A748D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D663BE9-2BC9-45EE-82C0-396FF44A3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Выделите на изображении фрагменты с кодом, рядом и местом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Опционально: попробуйте распознать текст!</a:t>
            </a:r>
          </a:p>
        </p:txBody>
      </p:sp>
    </p:spTree>
    <p:extLst>
      <p:ext uri="{BB962C8B-B14F-4D97-AF65-F5344CB8AC3E}">
        <p14:creationId xmlns:p14="http://schemas.microsoft.com/office/powerpoint/2010/main" val="285049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600" dirty="0"/>
              <a:t>Как найти резкое изменение яркости?</a:t>
            </a:r>
          </a:p>
        </p:txBody>
      </p:sp>
      <p:sp>
        <p:nvSpPr>
          <p:cNvPr id="66564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735526" y="1989138"/>
            <a:ext cx="4189412" cy="262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Нас интересуют области резкого изменения яркости – нахождение таких областей можно организовать на основе анализа первой и второй производной изображения.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ru-RU" sz="2000" dirty="0"/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Рассмотрим одномерный случай…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ru-RU" sz="1400" dirty="0"/>
          </a:p>
        </p:txBody>
      </p:sp>
      <p:pic>
        <p:nvPicPr>
          <p:cNvPr id="66566" name="Picture 5" descr="fig1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7481" y="1994695"/>
            <a:ext cx="2274887" cy="9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6" descr="fig2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03349" y="3303344"/>
            <a:ext cx="234315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7" descr="fig3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7481" y="4708673"/>
            <a:ext cx="2365375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9" name="Text Box 8"/>
          <p:cNvSpPr txBox="1">
            <a:spLocks noChangeArrowheads="1"/>
          </p:cNvSpPr>
          <p:nvPr/>
        </p:nvSpPr>
        <p:spPr bwMode="auto">
          <a:xfrm>
            <a:off x="4643438" y="2362200"/>
            <a:ext cx="1295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>
                <a:latin typeface="Tahoma" pitchFamily="34" charset="0"/>
              </a:rPr>
              <a:t>График функции</a:t>
            </a:r>
          </a:p>
        </p:txBody>
      </p:sp>
      <p:sp>
        <p:nvSpPr>
          <p:cNvPr id="66570" name="Text Box 9"/>
          <p:cNvSpPr txBox="1">
            <a:spLocks noChangeArrowheads="1"/>
          </p:cNvSpPr>
          <p:nvPr/>
        </p:nvSpPr>
        <p:spPr bwMode="auto">
          <a:xfrm>
            <a:off x="4484688" y="3810000"/>
            <a:ext cx="1600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 dirty="0">
                <a:latin typeface="Tahoma" pitchFamily="34" charset="0"/>
              </a:rPr>
              <a:t>График производной</a:t>
            </a:r>
          </a:p>
        </p:txBody>
      </p:sp>
      <p:sp>
        <p:nvSpPr>
          <p:cNvPr id="66571" name="Text Box 10"/>
          <p:cNvSpPr txBox="1">
            <a:spLocks noChangeArrowheads="1"/>
          </p:cNvSpPr>
          <p:nvPr/>
        </p:nvSpPr>
        <p:spPr bwMode="auto">
          <a:xfrm>
            <a:off x="4356100" y="5181600"/>
            <a:ext cx="18288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>
                <a:latin typeface="Tahoma" pitchFamily="34" charset="0"/>
              </a:rPr>
              <a:t>График 2ой производной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3600" dirty="0"/>
              <a:t>Как найти резкое изменение яркости?</a:t>
            </a:r>
          </a:p>
        </p:txBody>
      </p:sp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762000" y="19050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3078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Известно, что наибольшее изменение функции происходит в направлении ее градиента. Величина изменения измеряется абсолютной величиной градиента.</a:t>
            </a:r>
            <a:endParaRPr lang="ru-RU" sz="1400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547229"/>
              </p:ext>
            </p:extLst>
          </p:nvPr>
        </p:nvGraphicFramePr>
        <p:xfrm>
          <a:off x="2121694" y="3140968"/>
          <a:ext cx="4595812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1" name="Формула" r:id="rId4" imgW="2450880" imgH="1015920" progId="Equation.3">
                  <p:embed/>
                </p:oleObj>
              </mc:Choice>
              <mc:Fallback>
                <p:oleObj name="Формула" r:id="rId4" imgW="2450880" imgH="101592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694" y="3140968"/>
                        <a:ext cx="4595812" cy="190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/>
              <a:t>Градиент яркости изображения</a:t>
            </a:r>
            <a:endParaRPr 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8" name="Rectangle 15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sz="2400" dirty="0"/>
                  <a:t>Известно, что наибольшее изменение функции происходит в направлении ее градиента</a:t>
                </a:r>
              </a:p>
              <a:p>
                <a:pPr lvl="1"/>
                <a:r>
                  <a:rPr lang="ru-RU" sz="2200" dirty="0"/>
                  <a:t>Приведем примеры…</a:t>
                </a:r>
                <a:endParaRPr lang="en-US" sz="22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s-I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is-I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4108" name="Rectangle 1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317" name="Rectangle 5"/>
          <p:cNvSpPr>
            <a:spLocks noChangeArrowheads="1"/>
          </p:cNvSpPr>
          <p:nvPr/>
        </p:nvSpPr>
        <p:spPr bwMode="auto">
          <a:xfrm rot="5400000">
            <a:off x="3561781" y="4743526"/>
            <a:ext cx="304800" cy="10747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+mn-cs"/>
            </a:endParaRPr>
          </a:p>
        </p:txBody>
      </p:sp>
      <p:sp>
        <p:nvSpPr>
          <p:cNvPr id="141318" name="Line 6"/>
          <p:cNvSpPr>
            <a:spLocks noChangeShapeType="1"/>
          </p:cNvSpPr>
          <p:nvPr/>
        </p:nvSpPr>
        <p:spPr bwMode="auto">
          <a:xfrm rot="5400000">
            <a:off x="3451449" y="5547595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1319" name="Oval 7"/>
          <p:cNvSpPr>
            <a:spLocks noChangeArrowheads="1"/>
          </p:cNvSpPr>
          <p:nvPr/>
        </p:nvSpPr>
        <p:spPr bwMode="auto">
          <a:xfrm>
            <a:off x="3680049" y="524279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sp>
        <p:nvSpPr>
          <p:cNvPr id="141337" name="Rectangle 25"/>
          <p:cNvSpPr>
            <a:spLocks noChangeArrowheads="1"/>
          </p:cNvSpPr>
          <p:nvPr/>
        </p:nvSpPr>
        <p:spPr bwMode="auto">
          <a:xfrm>
            <a:off x="1051109" y="5127848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+mn-cs"/>
            </a:endParaRPr>
          </a:p>
        </p:txBody>
      </p:sp>
      <p:sp>
        <p:nvSpPr>
          <p:cNvPr id="141338" name="Line 26"/>
          <p:cNvSpPr>
            <a:spLocks noChangeShapeType="1"/>
          </p:cNvSpPr>
          <p:nvPr/>
        </p:nvSpPr>
        <p:spPr bwMode="auto">
          <a:xfrm>
            <a:off x="1182871" y="5661248"/>
            <a:ext cx="5540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41340" name="Oval 28"/>
          <p:cNvSpPr>
            <a:spLocks noChangeArrowheads="1"/>
          </p:cNvSpPr>
          <p:nvPr/>
        </p:nvSpPr>
        <p:spPr bwMode="auto">
          <a:xfrm>
            <a:off x="1119371" y="5618386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onstantia" pitchFamily="18" charset="0"/>
            </a:endParaRPr>
          </a:p>
        </p:txBody>
      </p:sp>
      <p:graphicFrame>
        <p:nvGraphicFramePr>
          <p:cNvPr id="1413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067976"/>
              </p:ext>
            </p:extLst>
          </p:nvPr>
        </p:nvGraphicFramePr>
        <p:xfrm>
          <a:off x="1482350" y="5127847"/>
          <a:ext cx="143248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4" name="Equation" r:id="rId4" imgW="812520" imgH="431640" progId="Equation.3">
                  <p:embed/>
                </p:oleObj>
              </mc:Choice>
              <mc:Fallback>
                <p:oleObj name="Equation" r:id="rId4" imgW="812520" imgH="431640" progId="Equation.3">
                  <p:embed/>
                  <p:pic>
                    <p:nvPicPr>
                      <p:cNvPr id="14134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350" y="5127847"/>
                        <a:ext cx="1432485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744409"/>
              </p:ext>
            </p:extLst>
          </p:nvPr>
        </p:nvGraphicFramePr>
        <p:xfrm>
          <a:off x="4471521" y="5056314"/>
          <a:ext cx="1381958" cy="674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5" name="Equation" r:id="rId6" imgW="812520" imgH="457200" progId="Equation.3">
                  <p:embed/>
                </p:oleObj>
              </mc:Choice>
              <mc:Fallback>
                <p:oleObj name="Equation" r:id="rId6" imgW="812520" imgH="457200" progId="Equation.3">
                  <p:embed/>
                  <p:pic>
                    <p:nvPicPr>
                      <p:cNvPr id="1413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521" y="5056314"/>
                        <a:ext cx="1381958" cy="674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372200" y="4941168"/>
            <a:ext cx="990600" cy="990600"/>
            <a:chOff x="3515" y="2160"/>
            <a:chExt cx="624" cy="624"/>
          </a:xfrm>
        </p:grpSpPr>
        <p:grpSp>
          <p:nvGrpSpPr>
            <p:cNvPr id="3" name="Group 41"/>
            <p:cNvGrpSpPr>
              <a:grpSpLocks/>
            </p:cNvGrpSpPr>
            <p:nvPr/>
          </p:nvGrpSpPr>
          <p:grpSpPr bwMode="auto">
            <a:xfrm>
              <a:off x="3515" y="2160"/>
              <a:ext cx="624" cy="624"/>
              <a:chOff x="3515" y="2157"/>
              <a:chExt cx="624" cy="624"/>
            </a:xfrm>
          </p:grpSpPr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3515" y="2157"/>
                <a:ext cx="624" cy="624"/>
                <a:chOff x="3840" y="1776"/>
                <a:chExt cx="624" cy="624"/>
              </a:xfrm>
            </p:grpSpPr>
            <p:sp>
              <p:nvSpPr>
                <p:cNvPr id="1413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bg2"/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dirty="0">
                    <a:latin typeface="+mn-lt"/>
                    <a:cs typeface="+mn-cs"/>
                  </a:endParaRPr>
                </a:p>
              </p:txBody>
            </p:sp>
            <p:sp>
              <p:nvSpPr>
                <p:cNvPr id="412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graphicFrame>
            <p:nvGraphicFramePr>
              <p:cNvPr id="4102" name="Object 6"/>
              <p:cNvGraphicFramePr>
                <a:graphicFrameLocks noChangeAspect="1"/>
              </p:cNvGraphicFramePr>
              <p:nvPr/>
            </p:nvGraphicFramePr>
            <p:xfrm>
              <a:off x="3967" y="2320"/>
              <a:ext cx="92" cy="1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516" name="Equation" r:id="rId8" imgW="126720" imgH="177480" progId="Equation.3">
                      <p:embed/>
                    </p:oleObj>
                  </mc:Choice>
                  <mc:Fallback>
                    <p:oleObj name="Equation" r:id="rId8" imgW="126720" imgH="177480" progId="Equation.3">
                      <p:embed/>
                      <p:pic>
                        <p:nvPicPr>
                          <p:cNvPr id="4102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7" y="2320"/>
                            <a:ext cx="92" cy="1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17" name="Line 38"/>
              <p:cNvSpPr>
                <a:spLocks noChangeShapeType="1"/>
              </p:cNvSpPr>
              <p:nvPr/>
            </p:nvSpPr>
            <p:spPr bwMode="auto">
              <a:xfrm>
                <a:off x="3828" y="2472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4118" name="Freeform 40"/>
              <p:cNvSpPr>
                <a:spLocks/>
              </p:cNvSpPr>
              <p:nvPr/>
            </p:nvSpPr>
            <p:spPr bwMode="auto">
              <a:xfrm flipV="1">
                <a:off x="3878" y="2420"/>
                <a:ext cx="45" cy="47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4114" name="Line 39"/>
            <p:cNvSpPr>
              <a:spLocks noChangeShapeType="1"/>
            </p:cNvSpPr>
            <p:nvPr/>
          </p:nvSpPr>
          <p:spPr bwMode="auto">
            <a:xfrm flipV="1">
              <a:off x="3825" y="2160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115" name="Oval 14"/>
            <p:cNvSpPr>
              <a:spLocks noChangeArrowheads="1"/>
            </p:cNvSpPr>
            <p:nvPr/>
          </p:nvSpPr>
          <p:spPr bwMode="auto">
            <a:xfrm>
              <a:off x="3804" y="2445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onstantia" pitchFamily="18" charset="0"/>
              </a:endParaRPr>
            </a:p>
          </p:txBody>
        </p:sp>
      </p:grpSp>
      <p:graphicFrame>
        <p:nvGraphicFramePr>
          <p:cNvPr id="14135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7854"/>
              </p:ext>
            </p:extLst>
          </p:nvPr>
        </p:nvGraphicFramePr>
        <p:xfrm>
          <a:off x="7410165" y="5041284"/>
          <a:ext cx="13608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7" name="Equation" r:id="rId10" imgW="939600" imgH="457200" progId="Equation.3">
                  <p:embed/>
                </p:oleObj>
              </mc:Choice>
              <mc:Fallback>
                <p:oleObj name="Equation" r:id="rId10" imgW="939600" imgH="457200" progId="Equation.3">
                  <p:embed/>
                  <p:pic>
                    <p:nvPicPr>
                      <p:cNvPr id="1413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0165" y="5041284"/>
                        <a:ext cx="1360862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animBg="1"/>
      <p:bldP spid="141318" grpId="0" animBg="1"/>
      <p:bldP spid="141319" grpId="0" animBg="1"/>
      <p:bldP spid="141337" grpId="0" animBg="1"/>
      <p:bldP spid="141338" grpId="0" animBg="1"/>
      <p:bldP spid="1413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b="1" dirty="0"/>
              <a:t>Градиент яркости изображения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38758" y="1772816"/>
                <a:ext cx="7633742" cy="410677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000" dirty="0"/>
                  <a:t>Направление градиента задается</a:t>
                </a:r>
                <a:r>
                  <a:rPr lang="ru-RU" sz="2400" dirty="0"/>
                  <a:t>:</a:t>
                </a:r>
                <a:endParaRPr lang="en-US" sz="2400" dirty="0"/>
              </a:p>
              <a:p>
                <a:pPr marL="0" indent="0">
                  <a:lnSpc>
                    <a:spcPct val="80000"/>
                  </a:lnSpc>
                  <a:buNone/>
                </a:pPr>
                <a:br>
                  <a:rPr lang="ru-RU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𝜃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400" dirty="0"/>
              </a:p>
              <a:p>
                <a:pPr marL="201168" lvl="1" indent="0">
                  <a:lnSpc>
                    <a:spcPct val="80000"/>
                  </a:lnSpc>
                  <a:buNone/>
                </a:pPr>
                <a:r>
                  <a:rPr lang="ru-RU" sz="2000" dirty="0"/>
                  <a:t>«Направление края» задается перпендикулярным градиенту</a:t>
                </a:r>
              </a:p>
              <a:p>
                <a:pPr>
                  <a:lnSpc>
                    <a:spcPct val="80000"/>
                  </a:lnSpc>
                </a:pPr>
                <a:r>
                  <a:rPr lang="ru-RU" dirty="0"/>
                  <a:t>«</a:t>
                </a:r>
                <a:r>
                  <a:rPr lang="ru-RU" i="1" dirty="0"/>
                  <a:t>Сила края</a:t>
                </a:r>
                <a:r>
                  <a:rPr lang="ru-RU" dirty="0"/>
                  <a:t>»</a:t>
                </a:r>
                <a:r>
                  <a:rPr lang="en-US" dirty="0"/>
                  <a:t> </a:t>
                </a:r>
                <a:r>
                  <a:rPr lang="ru-RU" dirty="0"/>
                  <a:t>задается</a:t>
                </a:r>
                <a:r>
                  <a:rPr lang="ru-RU" i="1" dirty="0"/>
                  <a:t> </a:t>
                </a:r>
                <a:r>
                  <a:rPr lang="ru-RU" dirty="0"/>
                  <a:t>абсолютной величиной градиента:</a:t>
                </a:r>
                <a:endParaRPr lang="en-US" dirty="0"/>
              </a:p>
              <a:p>
                <a:pPr>
                  <a:lnSpc>
                    <a:spcPct val="80000"/>
                  </a:lnSpc>
                </a:pPr>
                <a:endParaRPr lang="en-US" dirty="0"/>
              </a:p>
              <a:p>
                <a:pPr marL="0" indent="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  <a:p>
                <a:pPr>
                  <a:lnSpc>
                    <a:spcPct val="80000"/>
                  </a:lnSpc>
                </a:pPr>
                <a:r>
                  <a:rPr lang="ru-RU" sz="2000" dirty="0"/>
                  <a:t>Иногда используется приближенное вычисление градиента:</a:t>
                </a:r>
                <a:endParaRPr lang="en-US" sz="2000" dirty="0"/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1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758" y="1772816"/>
                <a:ext cx="7633742" cy="4106777"/>
              </a:xfrm>
              <a:blipFill>
                <a:blip r:embed="rId2"/>
                <a:stretch>
                  <a:fillRect l="-719" t="-20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800" b="1" dirty="0"/>
              <a:t>Вычисление градиента яркости изображения</a:t>
            </a:r>
          </a:p>
        </p:txBody>
      </p:sp>
      <p:sp>
        <p:nvSpPr>
          <p:cNvPr id="6151" name="Text Box 3"/>
          <p:cNvSpPr txBox="1">
            <a:spLocks noChangeArrowheads="1"/>
          </p:cNvSpPr>
          <p:nvPr/>
        </p:nvSpPr>
        <p:spPr bwMode="auto">
          <a:xfrm>
            <a:off x="762000" y="21336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Constantia" pitchFamily="18" charset="0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798121"/>
              </p:ext>
            </p:extLst>
          </p:nvPr>
        </p:nvGraphicFramePr>
        <p:xfrm>
          <a:off x="1121903" y="3333409"/>
          <a:ext cx="1771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5" name="Формула" r:id="rId4" imgW="1447560" imgH="457200" progId="Equation.3">
                  <p:embed/>
                </p:oleObj>
              </mc:Choice>
              <mc:Fallback>
                <p:oleObj name="Формула" r:id="rId4" imgW="1447560" imgH="457200" progId="Equation.3">
                  <p:embed/>
                  <p:pic>
                    <p:nvPicPr>
                      <p:cNvPr id="61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903" y="3333409"/>
                        <a:ext cx="17716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5"/>
          <p:cNvSpPr txBox="1">
            <a:spLocks noChangeArrowheads="1"/>
          </p:cNvSpPr>
          <p:nvPr/>
        </p:nvSpPr>
        <p:spPr bwMode="auto">
          <a:xfrm>
            <a:off x="762000" y="4800600"/>
            <a:ext cx="7315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Математический смысл – приближенное вычисление производных по направлению</a:t>
            </a:r>
            <a:endParaRPr lang="ru-RU" sz="1400" dirty="0"/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09569"/>
              </p:ext>
            </p:extLst>
          </p:nvPr>
        </p:nvGraphicFramePr>
        <p:xfrm>
          <a:off x="3241675" y="3227098"/>
          <a:ext cx="22034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6" name="Microsoft Equation 3.0" r:id="rId6" imgW="2044440" imgH="711000" progId="">
                  <p:embed/>
                </p:oleObj>
              </mc:Choice>
              <mc:Fallback>
                <p:oleObj name="Microsoft Equation 3.0" r:id="rId6" imgW="2044440" imgH="711000" progId="">
                  <p:embed/>
                  <p:pic>
                    <p:nvPicPr>
                      <p:cNvPr id="61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3227098"/>
                        <a:ext cx="22034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01134"/>
              </p:ext>
            </p:extLst>
          </p:nvPr>
        </p:nvGraphicFramePr>
        <p:xfrm>
          <a:off x="5793247" y="3246758"/>
          <a:ext cx="23177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7" name="Формула" r:id="rId8" imgW="2247840" imgH="711000" progId="Equation.3">
                  <p:embed/>
                </p:oleObj>
              </mc:Choice>
              <mc:Fallback>
                <p:oleObj name="Формула" r:id="rId8" imgW="2247840" imgH="711000" progId="Equation.3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247" y="3246758"/>
                        <a:ext cx="231775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 Box 8"/>
          <p:cNvSpPr txBox="1">
            <a:spLocks noChangeArrowheads="1"/>
          </p:cNvSpPr>
          <p:nvPr/>
        </p:nvSpPr>
        <p:spPr bwMode="auto">
          <a:xfrm>
            <a:off x="1398128" y="3978596"/>
            <a:ext cx="121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 dirty="0">
                <a:latin typeface="Constantia" pitchFamily="18" charset="0"/>
              </a:rPr>
              <a:t>Робертса</a:t>
            </a:r>
            <a:endParaRPr lang="ru-RU" sz="1000" dirty="0">
              <a:latin typeface="Constantia" pitchFamily="18" charset="0"/>
            </a:endParaRPr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3798093" y="3978596"/>
            <a:ext cx="1090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 dirty="0" err="1">
                <a:latin typeface="Constantia" pitchFamily="18" charset="0"/>
              </a:rPr>
              <a:t>Превитт</a:t>
            </a:r>
            <a:endParaRPr lang="ru-RU" sz="1000" dirty="0">
              <a:latin typeface="Constantia" pitchFamily="18" charset="0"/>
            </a:endParaRPr>
          </a:p>
        </p:txBody>
      </p:sp>
      <p:sp>
        <p:nvSpPr>
          <p:cNvPr id="6155" name="Text Box 10"/>
          <p:cNvSpPr txBox="1">
            <a:spLocks noChangeArrowheads="1"/>
          </p:cNvSpPr>
          <p:nvPr/>
        </p:nvSpPr>
        <p:spPr bwMode="auto">
          <a:xfrm>
            <a:off x="6368715" y="4053048"/>
            <a:ext cx="1166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 dirty="0" err="1">
                <a:latin typeface="Constantia" pitchFamily="18" charset="0"/>
              </a:rPr>
              <a:t>Собеля</a:t>
            </a:r>
            <a:endParaRPr lang="ru-RU" sz="1000" dirty="0">
              <a:latin typeface="Constantia" pitchFamily="18" charset="0"/>
            </a:endParaRPr>
          </a:p>
        </p:txBody>
      </p:sp>
      <p:sp>
        <p:nvSpPr>
          <p:cNvPr id="6156" name="Text Box 11"/>
          <p:cNvSpPr txBox="1">
            <a:spLocks noChangeArrowheads="1"/>
          </p:cNvSpPr>
          <p:nvPr/>
        </p:nvSpPr>
        <p:spPr bwMode="auto">
          <a:xfrm>
            <a:off x="685800" y="2057400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Семейство методов основано на приближенном вычисление градиента, анализе его направления и абсолютной величины. Свертка по функциям:</a:t>
            </a:r>
            <a:endParaRPr lang="ru-RU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2719</Words>
  <Application>Microsoft Office PowerPoint</Application>
  <PresentationFormat>Экран (4:3)</PresentationFormat>
  <Paragraphs>363</Paragraphs>
  <Slides>45</Slides>
  <Notes>20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45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Constantia</vt:lpstr>
      <vt:lpstr>Corbel</vt:lpstr>
      <vt:lpstr>Gill Sans MT</vt:lpstr>
      <vt:lpstr>Impact</vt:lpstr>
      <vt:lpstr>Tahoma</vt:lpstr>
      <vt:lpstr>Times New Roman</vt:lpstr>
      <vt:lpstr>Wingdings</vt:lpstr>
      <vt:lpstr>Эмблема</vt:lpstr>
      <vt:lpstr>Photo Editor Photo</vt:lpstr>
      <vt:lpstr>Формула</vt:lpstr>
      <vt:lpstr>Equation</vt:lpstr>
      <vt:lpstr>Microsoft Equation 3.0</vt:lpstr>
      <vt:lpstr>Элементы технического зрения</vt:lpstr>
      <vt:lpstr>Выделение краев</vt:lpstr>
      <vt:lpstr>Выделение краев</vt:lpstr>
      <vt:lpstr>Откуда берутся края?</vt:lpstr>
      <vt:lpstr>Как найти резкое изменение яркости?</vt:lpstr>
      <vt:lpstr>Как найти резкое изменение яркости?</vt:lpstr>
      <vt:lpstr>Градиент яркости изображения</vt:lpstr>
      <vt:lpstr>Градиент яркости изображения</vt:lpstr>
      <vt:lpstr>Вычисление градиента яркости изображения</vt:lpstr>
      <vt:lpstr>Карта силы краев</vt:lpstr>
      <vt:lpstr>Реализация в opencv</vt:lpstr>
      <vt:lpstr>Sobel и Scharr</vt:lpstr>
      <vt:lpstr>Результат</vt:lpstr>
      <vt:lpstr>Выделение краев</vt:lpstr>
      <vt:lpstr>Выделение краев</vt:lpstr>
      <vt:lpstr>Алгоритм Canny</vt:lpstr>
      <vt:lpstr>Начало…</vt:lpstr>
      <vt:lpstr>…середина…</vt:lpstr>
      <vt:lpstr>…середина…</vt:lpstr>
      <vt:lpstr>… финал</vt:lpstr>
      <vt:lpstr>Пояснения</vt:lpstr>
      <vt:lpstr>Пояснения</vt:lpstr>
      <vt:lpstr>Алгоритм Canny</vt:lpstr>
      <vt:lpstr>Canny – исходный</vt:lpstr>
      <vt:lpstr>Canny - края</vt:lpstr>
      <vt:lpstr>Canny - результат</vt:lpstr>
      <vt:lpstr>Влияние σ (параметр фильтра Гаусса)</vt:lpstr>
      <vt:lpstr>Реализация с помощью opencv</vt:lpstr>
      <vt:lpstr>Результат с различным сглаживанием</vt:lpstr>
      <vt:lpstr>Морфологические операции</vt:lpstr>
      <vt:lpstr>Работа с контурами</vt:lpstr>
      <vt:lpstr>Полигональная аппроксимация</vt:lpstr>
      <vt:lpstr>Цепной код  8-связные контура</vt:lpstr>
      <vt:lpstr>Цепной код 4-связные контура</vt:lpstr>
      <vt:lpstr>Цепной код - свойства</vt:lpstr>
      <vt:lpstr>Разностный код</vt:lpstr>
      <vt:lpstr>Выделение областей</vt:lpstr>
      <vt:lpstr>Построение выпуклых оболочек</vt:lpstr>
      <vt:lpstr>Поиск контуров и оболочек</vt:lpstr>
      <vt:lpstr>Изображение и края</vt:lpstr>
      <vt:lpstr>Контуры и полигоны</vt:lpstr>
      <vt:lpstr>Более реалистичное изображение</vt:lpstr>
      <vt:lpstr>О проблеммах с OPENCV в виртуальной машине</vt:lpstr>
      <vt:lpstr>Про распознавание текста</vt:lpstr>
      <vt:lpstr>Задание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Элементы технического зрения</dc:title>
  <dc:creator>Alexey Makashov</dc:creator>
  <cp:lastModifiedBy>Alexey Makashov</cp:lastModifiedBy>
  <cp:revision>8</cp:revision>
  <dcterms:created xsi:type="dcterms:W3CDTF">2020-05-21T11:43:08Z</dcterms:created>
  <dcterms:modified xsi:type="dcterms:W3CDTF">2020-05-28T11:28:49Z</dcterms:modified>
</cp:coreProperties>
</file>